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1" r:id="rId2"/>
    <p:sldId id="297" r:id="rId3"/>
    <p:sldId id="259" r:id="rId4"/>
    <p:sldId id="262" r:id="rId5"/>
    <p:sldId id="293" r:id="rId6"/>
    <p:sldId id="263" r:id="rId7"/>
    <p:sldId id="295" r:id="rId8"/>
    <p:sldId id="296" r:id="rId9"/>
    <p:sldId id="299" r:id="rId10"/>
    <p:sldId id="300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7E07"/>
    <a:srgbClr val="EADF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2040" y="-5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471AB-9BD7-44C3-AFFD-E315CE3C20A4}" type="datetimeFigureOut">
              <a:rPr lang="zh-CN" altLang="en-US" smtClean="0"/>
              <a:pPr/>
              <a:t>2016/4/6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8EC3D-A4ED-4179-8CDC-1076E39CCD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2322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  <a:pPr/>
              <a:t>2016/4/6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  <a:pPr/>
              <a:t>2016/4/6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  <a:pPr/>
              <a:t>2016/4/6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  <a:pPr/>
              <a:t>2016/4/6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  <a:pPr/>
              <a:t>2016/4/6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  <a:pPr/>
              <a:t>2016/4/6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  <a:pPr/>
              <a:t>2016/4/6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  <a:pPr/>
              <a:t>2016/4/6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  <a:pPr/>
              <a:t>2016/4/6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  <a:pPr/>
              <a:t>2016/4/6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  <a:pPr/>
              <a:t>2016/4/6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8B3FA-1BCA-4D31-A90A-646FCA18C33D}" type="datetimeFigureOut">
              <a:rPr lang="zh-CN" altLang="en-US" smtClean="0"/>
              <a:pPr/>
              <a:t>2016/4/6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392A-6921-48AA-9A14-905C35036E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60900" y="54288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鼓动奇迹之团队非洲鼓团建活动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572000" y="15001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555555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主题特色：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主题活动   </a:t>
            </a:r>
            <a:endParaRPr lang="en-US" altLang="zh-CN" sz="1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555555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适合团队：</a:t>
            </a:r>
            <a:r>
              <a:rPr lang="zh-CN" altLang="en-US" sz="1600" dirty="0" smtClean="0">
                <a:solidFill>
                  <a:srgbClr val="ED6D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融合型团队 成长型团队 成熟型团队</a:t>
            </a:r>
            <a:endParaRPr lang="zh-CN" altLang="en-US" sz="1600" dirty="0" smtClean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555555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活动目的：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团队融合 团队凝聚力 团队合作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600" dirty="0" smtClean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222222"/>
                </a:solidFill>
                <a:latin typeface="Arial" pitchFamily="34" charset="0"/>
                <a:ea typeface="Microsoft Yahei"/>
                <a:cs typeface="宋体" pitchFamily="2" charset="-122"/>
              </a:rPr>
              <a:t/>
            </a:r>
            <a:br>
              <a:rPr lang="zh-CN" altLang="en-US" sz="1600" dirty="0" smtClean="0">
                <a:solidFill>
                  <a:srgbClr val="222222"/>
                </a:solidFill>
                <a:latin typeface="Arial" pitchFamily="34" charset="0"/>
                <a:ea typeface="Microsoft Yahei"/>
                <a:cs typeface="宋体" pitchFamily="2" charset="-122"/>
              </a:rPr>
            </a:br>
            <a:endParaRPr lang="zh-CN" altLang="en-US" sz="1600" dirty="0"/>
          </a:p>
        </p:txBody>
      </p:sp>
      <p:sp>
        <p:nvSpPr>
          <p:cNvPr id="17" name="矩形 16"/>
          <p:cNvSpPr/>
          <p:nvPr/>
        </p:nvSpPr>
        <p:spPr>
          <a:xfrm>
            <a:off x="4643438" y="2643182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出发地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：北京</a:t>
            </a:r>
            <a:endParaRPr lang="zh-CN" altLang="en-US" sz="1600" dirty="0" smtClean="0">
              <a:solidFill>
                <a:srgbClr val="777777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目的地：室内或室外均可</a:t>
            </a:r>
            <a:endParaRPr lang="zh-CN" altLang="en-US" sz="1600" dirty="0" smtClean="0">
              <a:solidFill>
                <a:srgbClr val="777777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43438" y="3857628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活动时间：</a:t>
            </a:r>
            <a:r>
              <a:rPr lang="zh-CN" altLang="zh-CN" sz="1600" dirty="0" smtClean="0">
                <a:solidFill>
                  <a:srgbClr val="777777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</a:t>
            </a:r>
            <a:r>
              <a:rPr lang="zh-CN" altLang="en-US" sz="1600" dirty="0" smtClean="0">
                <a:solidFill>
                  <a:srgbClr val="777777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半天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往返交通：无</a:t>
            </a:r>
            <a:endParaRPr lang="zh-CN" altLang="en-US" sz="1600" dirty="0" smtClean="0">
              <a:solidFill>
                <a:srgbClr val="777777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适合人数：</a:t>
            </a:r>
            <a:r>
              <a:rPr lang="zh-CN" altLang="zh-CN" sz="1600" dirty="0" smtClean="0">
                <a:solidFill>
                  <a:srgbClr val="777777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20</a:t>
            </a:r>
            <a:r>
              <a:rPr lang="zh-CN" altLang="en-US" sz="1600" dirty="0" smtClean="0">
                <a:solidFill>
                  <a:srgbClr val="777777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人</a:t>
            </a:r>
            <a:r>
              <a:rPr lang="en-US" altLang="zh-CN" sz="1600" dirty="0" smtClean="0">
                <a:solidFill>
                  <a:srgbClr val="777777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-1000</a:t>
            </a:r>
            <a:r>
              <a:rPr lang="zh-CN" altLang="en-US" sz="1600" dirty="0" smtClean="0">
                <a:solidFill>
                  <a:srgbClr val="777777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人</a:t>
            </a:r>
            <a:endParaRPr lang="en-US" altLang="zh-CN" sz="1600" dirty="0" smtClean="0">
              <a:solidFill>
                <a:srgbClr val="777777"/>
              </a:solidFill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26" name="图片 25" descr="13406733_163214896000_2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4028970" cy="4000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65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3f8ab33b777d72313dc50ac1d7306b3f_1362019292_副本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black">
          <a:xfrm>
            <a:off x="2643174" y="2357430"/>
            <a:ext cx="4357698" cy="154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zh-CN" altLang="en-US" sz="5400" b="1" dirty="0" smtClean="0">
                <a:latin typeface="微软雅黑" pitchFamily="34" charset="-122"/>
                <a:ea typeface="微软雅黑" pitchFamily="34" charset="-122"/>
              </a:rPr>
              <a:t>您，</a:t>
            </a:r>
            <a:endParaRPr lang="en-US" altLang="zh-CN" sz="5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zh-CN" altLang="en-US" sz="5400" b="1" dirty="0" smtClean="0">
                <a:latin typeface="微软雅黑" pitchFamily="34" charset="-122"/>
                <a:ea typeface="微软雅黑" pitchFamily="34" charset="-122"/>
              </a:rPr>
              <a:t>准备好了吗！</a:t>
            </a:r>
            <a:endParaRPr lang="en-US" altLang="zh-CN" sz="54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71538" y="71435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活动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特色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150017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高端团队精品课程</a:t>
            </a:r>
            <a:endParaRPr lang="zh-CN" altLang="en-U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图片 15" descr="7845c4329f1e15bf158e11副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85860"/>
            <a:ext cx="7429552" cy="49530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0100" y="2857496"/>
            <a:ext cx="3286148" cy="3970318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音乐</a:t>
            </a: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的方式诠释团队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面对未知、通力合作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感悟包容、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鼓舞</a:t>
            </a: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士气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将呈现给参与者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一份既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震撼人心</a:t>
            </a: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又赏心悦目的全新视听感受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96" y="642918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鹦鹉能通人言却不通人意，非洲鼓区别于其他打击乐器有着不同寻常的</a:t>
            </a:r>
            <a:r>
              <a:rPr lang="zh-CN" altLang="en-US" dirty="0" smtClean="0">
                <a:solidFill>
                  <a:srgbClr val="C77E07"/>
                </a:solidFill>
                <a:latin typeface="微软雅黑" pitchFamily="34" charset="-122"/>
                <a:ea typeface="微软雅黑" pitchFamily="34" charset="-122"/>
              </a:rPr>
              <a:t>音域和意境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，呈现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一种</a:t>
            </a:r>
            <a:r>
              <a:rPr lang="zh-CN" altLang="en-US" dirty="0" smtClean="0">
                <a:solidFill>
                  <a:srgbClr val="C77E07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激励人心又新奇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的视听感受。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非洲鼓富有强烈的</a:t>
            </a:r>
            <a:r>
              <a:rPr lang="zh-CN" altLang="en-US" dirty="0" smtClean="0">
                <a:solidFill>
                  <a:srgbClr val="C77E07"/>
                </a:solidFill>
                <a:latin typeface="微软雅黑" pitchFamily="34" charset="-122"/>
                <a:ea typeface="微软雅黑" pitchFamily="34" charset="-122"/>
              </a:rPr>
              <a:t>乐感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，被称为“会说话的鼓”  </a:t>
            </a: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音乐是人生最大的</a:t>
            </a:r>
            <a:r>
              <a:rPr lang="zh-CN" altLang="en-US" dirty="0" smtClean="0">
                <a:solidFill>
                  <a:srgbClr val="C77E07"/>
                </a:solidFill>
                <a:latin typeface="微软雅黑" pitchFamily="34" charset="-122"/>
                <a:ea typeface="微软雅黑" pitchFamily="34" charset="-122"/>
              </a:rPr>
              <a:t>快乐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音乐是生活中的一股</a:t>
            </a:r>
            <a:r>
              <a:rPr lang="zh-CN" altLang="en-US" dirty="0" smtClean="0">
                <a:solidFill>
                  <a:srgbClr val="C77E07"/>
                </a:solidFill>
                <a:latin typeface="微软雅黑" pitchFamily="34" charset="-122"/>
                <a:ea typeface="微软雅黑" pitchFamily="34" charset="-122"/>
              </a:rPr>
              <a:t>清泉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音乐是陶治性情的</a:t>
            </a:r>
            <a:r>
              <a:rPr lang="zh-CN" altLang="en-US" dirty="0" smtClean="0">
                <a:solidFill>
                  <a:srgbClr val="C77E07"/>
                </a:solidFill>
                <a:latin typeface="微软雅黑" pitchFamily="34" charset="-122"/>
                <a:ea typeface="微软雅黑" pitchFamily="34" charset="-122"/>
              </a:rPr>
              <a:t>熔炉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，音乐可以改善人的</a:t>
            </a:r>
            <a:r>
              <a:rPr lang="zh-CN" altLang="en-US" dirty="0" smtClean="0">
                <a:solidFill>
                  <a:srgbClr val="C77E07"/>
                </a:solidFill>
                <a:latin typeface="微软雅黑" pitchFamily="34" charset="-122"/>
                <a:ea typeface="微软雅黑" pitchFamily="34" charset="-122"/>
              </a:rPr>
              <a:t>性情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鼓动人心用</a:t>
            </a:r>
            <a:r>
              <a:rPr lang="zh-CN" altLang="en-US" dirty="0" smtClean="0">
                <a:solidFill>
                  <a:srgbClr val="C77E07"/>
                </a:solidFill>
                <a:latin typeface="微软雅黑" pitchFamily="34" charset="-122"/>
                <a:ea typeface="微软雅黑" pitchFamily="34" charset="-122"/>
              </a:rPr>
              <a:t>音乐来诠释团队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，用节奏感</a:t>
            </a:r>
            <a:r>
              <a:rPr lang="zh-CN" altLang="en-US" dirty="0" smtClean="0">
                <a:solidFill>
                  <a:srgbClr val="C77E07"/>
                </a:solidFill>
                <a:latin typeface="微软雅黑" pitchFamily="34" charset="-122"/>
                <a:ea typeface="微软雅黑" pitchFamily="34" charset="-122"/>
              </a:rPr>
              <a:t>调动团队活力激发团队激情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每一次打击、每一个节奏，为了共同的旋律</a:t>
            </a:r>
            <a:r>
              <a:rPr lang="zh-CN" altLang="en-US" dirty="0" smtClean="0">
                <a:solidFill>
                  <a:srgbClr val="C77E07"/>
                </a:solidFill>
                <a:latin typeface="微软雅黑" pitchFamily="34" charset="-122"/>
                <a:ea typeface="微软雅黑" pitchFamily="34" charset="-122"/>
              </a:rPr>
              <a:t>同步执行，彼此鼓舞</a:t>
            </a: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1472" y="35716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活动特色介绍</a:t>
            </a:r>
            <a:endParaRPr lang="zh-CN" altLang="en-US" dirty="0"/>
          </a:p>
        </p:txBody>
      </p:sp>
      <p:pic>
        <p:nvPicPr>
          <p:cNvPr id="9218" name="Picture 2" descr="http://t1.fansimg.com/uploads2011/08/userid73008time20110821154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4686"/>
            <a:ext cx="4133750" cy="2885826"/>
          </a:xfrm>
          <a:prstGeom prst="rect">
            <a:avLst/>
          </a:prstGeom>
          <a:noFill/>
        </p:spPr>
      </p:pic>
      <p:pic>
        <p:nvPicPr>
          <p:cNvPr id="8" name="图片 7" descr="225807akl9luyksytzttk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27" y="3214686"/>
            <a:ext cx="3810027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96" y="645456"/>
            <a:ext cx="750099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非洲鼓特点：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非洲鼓是综合了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团队凝聚、团队协作、团队沟通及融合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的活动，</a:t>
            </a: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在活动中你我共同参与其中，场面宏大会给每一位参与者带来无限的激情。</a:t>
            </a: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跟随每一个节拍，彼此信任全力付出，“同心”奏出最震撼动人乐章。</a:t>
            </a:r>
          </a:p>
          <a:p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活动收获：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凝聚力、打造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归属感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放松减压，团队融合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提高默契度，配合度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4" y="14285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活动特色介绍</a:t>
            </a:r>
            <a:endParaRPr lang="zh-CN" altLang="en-US" dirty="0"/>
          </a:p>
        </p:txBody>
      </p:sp>
      <p:pic>
        <p:nvPicPr>
          <p:cNvPr id="1026" name="Picture 2" descr="C:\Users\lenovo\Desktop\151651701_副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285992"/>
            <a:ext cx="357475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2910" y="1000108"/>
            <a:ext cx="7500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行程安排：</a:t>
            </a:r>
            <a:r>
              <a:rPr lang="zh-CN" altLang="en-US" dirty="0" smtClean="0">
                <a:solidFill>
                  <a:srgbClr val="C77E07"/>
                </a:solidFill>
                <a:latin typeface="微软雅黑" pitchFamily="34" charset="-122"/>
                <a:ea typeface="微软雅黑" pitchFamily="34" charset="-122"/>
              </a:rPr>
              <a:t>（活动行程为半天，最佳活动时间为</a:t>
            </a:r>
            <a:r>
              <a:rPr lang="en-US" altLang="zh-CN" dirty="0" smtClean="0">
                <a:solidFill>
                  <a:srgbClr val="C77E07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solidFill>
                  <a:srgbClr val="C77E07"/>
                </a:solidFill>
                <a:latin typeface="微软雅黑" pitchFamily="34" charset="-122"/>
                <a:ea typeface="微软雅黑" pitchFamily="34" charset="-122"/>
              </a:rPr>
              <a:t>小时）</a:t>
            </a:r>
            <a:endParaRPr lang="en-US" altLang="zh-CN" dirty="0" smtClean="0">
              <a:solidFill>
                <a:srgbClr val="C77E07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solidFill>
                <a:srgbClr val="C77E07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rgbClr val="C77E07"/>
                </a:solidFill>
                <a:latin typeface="微软雅黑" pitchFamily="34" charset="-122"/>
                <a:ea typeface="微软雅黑" pitchFamily="34" charset="-122"/>
              </a:rPr>
              <a:t>团队热身</a:t>
            </a:r>
            <a:endParaRPr lang="en-US" altLang="zh-CN" b="1" dirty="0" smtClean="0">
              <a:solidFill>
                <a:srgbClr val="C77E07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 smtClean="0">
              <a:solidFill>
                <a:srgbClr val="C77E07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分组，组建团队，讲解活动流程；</a:t>
            </a: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熟悉乐器，了解非洲鼓的历史；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专业的非洲鼓教练全程指导培训，提供技术支持；</a:t>
            </a: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热身游戏提高活动氛围，促使团队迅速融合；（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分钟）</a:t>
            </a: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910" y="2857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行程介绍</a:t>
            </a:r>
            <a:endParaRPr lang="zh-CN" altLang="en-US" dirty="0"/>
          </a:p>
        </p:txBody>
      </p:sp>
      <p:pic>
        <p:nvPicPr>
          <p:cNvPr id="7" name="图片 10" descr="2010061510495512_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714752"/>
            <a:ext cx="4143404" cy="259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2" name="Picture 2" descr="http://images.ccoo.cn/ablum/20111226/201112260041115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2"/>
            <a:ext cx="414340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96" y="785794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77E07"/>
                </a:solidFill>
                <a:latin typeface="微软雅黑" pitchFamily="34" charset="-122"/>
                <a:ea typeface="微软雅黑" pitchFamily="34" charset="-122"/>
              </a:rPr>
              <a:t>装饰装扮</a:t>
            </a:r>
            <a:endParaRPr lang="en-US" altLang="zh-CN" b="1" dirty="0" smtClean="0">
              <a:solidFill>
                <a:srgbClr val="C77E07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 smtClean="0">
              <a:solidFill>
                <a:srgbClr val="C77E07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ea typeface="微软雅黑" pitchFamily="34" charset="-122"/>
                <a:sym typeface="Arial" pitchFamily="34" charset="0"/>
              </a:rPr>
              <a:t>利用所给饰品如布料，头饰，彩绘颜料等，</a:t>
            </a:r>
            <a:r>
              <a:rPr lang="en-US" altLang="zh-CN" dirty="0" smtClean="0">
                <a:solidFill>
                  <a:srgbClr val="000000"/>
                </a:solidFill>
                <a:ea typeface="微软雅黑" pitchFamily="34" charset="-122"/>
                <a:sym typeface="Arial" pitchFamily="34" charset="0"/>
              </a:rPr>
              <a:t>DIY</a:t>
            </a:r>
            <a:r>
              <a:rPr lang="zh-CN" altLang="en-US" dirty="0" smtClean="0">
                <a:solidFill>
                  <a:srgbClr val="000000"/>
                </a:solidFill>
                <a:ea typeface="微软雅黑" pitchFamily="34" charset="-122"/>
                <a:sym typeface="Arial" pitchFamily="34" charset="0"/>
              </a:rPr>
              <a:t>设计自身装扮，与非洲鼓来一段狂野的的展示；</a:t>
            </a:r>
            <a:endParaRPr lang="en-US" altLang="zh-CN" dirty="0" smtClean="0">
              <a:solidFill>
                <a:srgbClr val="000000"/>
              </a:solidFill>
              <a:ea typeface="微软雅黑" pitchFamily="34" charset="-122"/>
              <a:sym typeface="Arial" pitchFamily="34" charset="0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每个小组装扮结束后可根据装扮和乐器进行团队展示；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队员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DIY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的阶段会经历对新事物的好奇，各种各样的新奇想法，激发发散性思维。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分钟）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1472" y="2857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行程介绍</a:t>
            </a:r>
            <a:endParaRPr lang="zh-CN" altLang="en-US" dirty="0"/>
          </a:p>
        </p:txBody>
      </p:sp>
      <p:pic>
        <p:nvPicPr>
          <p:cNvPr id="8" name="图片 7" descr="20160106_102057_mh14520613875851.jpg"/>
          <p:cNvPicPr>
            <a:picLocks noChangeAspect="1"/>
          </p:cNvPicPr>
          <p:nvPr/>
        </p:nvPicPr>
        <p:blipFill>
          <a:blip r:embed="rId2" cstate="print"/>
          <a:srcRect l="8413" t="7142" r="7761" b="4037"/>
          <a:stretch>
            <a:fillRect/>
          </a:stretch>
        </p:blipFill>
        <p:spPr>
          <a:xfrm>
            <a:off x="4929190" y="3214686"/>
            <a:ext cx="3857652" cy="3143272"/>
          </a:xfrm>
          <a:prstGeom prst="rect">
            <a:avLst/>
          </a:prstGeom>
        </p:spPr>
      </p:pic>
      <p:pic>
        <p:nvPicPr>
          <p:cNvPr id="9" name="图片 8" descr="t01b27a45ef2cf130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86124"/>
            <a:ext cx="4264955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8596" y="42860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行程介绍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57158" y="1000108"/>
            <a:ext cx="8572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77E07"/>
                </a:solidFill>
                <a:ea typeface="微软雅黑" pitchFamily="34" charset="-122"/>
                <a:sym typeface="Arial" pitchFamily="34" charset="0"/>
              </a:rPr>
              <a:t>打击练习</a:t>
            </a:r>
            <a:endParaRPr lang="en-US" altLang="zh-CN" b="1" dirty="0" smtClean="0">
              <a:solidFill>
                <a:srgbClr val="C77E07"/>
              </a:solidFill>
              <a:ea typeface="微软雅黑" pitchFamily="34" charset="-122"/>
              <a:sym typeface="Arial" pitchFamily="34" charset="0"/>
            </a:endParaRPr>
          </a:p>
          <a:p>
            <a:endParaRPr lang="en-US" altLang="zh-CN" b="1" dirty="0" smtClean="0">
              <a:solidFill>
                <a:srgbClr val="C77E07"/>
              </a:solidFill>
              <a:ea typeface="微软雅黑" pitchFamily="34" charset="-122"/>
              <a:sym typeface="Arial" pitchFamily="34" charset="0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ea typeface="微软雅黑" pitchFamily="34" charset="-122"/>
                <a:sym typeface="Arial" pitchFamily="34" charset="0"/>
              </a:rPr>
              <a:t>进行声部分配和学习，学习手掌打击节拍，学习非洲鼓打击节拍，学习手掌和鼓的衔接节拍；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ea typeface="微软雅黑" pitchFamily="34" charset="-122"/>
                <a:sym typeface="Arial" pitchFamily="34" charset="0"/>
              </a:rPr>
              <a:t>每个部分节拍流程的熟悉练习；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ea typeface="微软雅黑" pitchFamily="34" charset="-122"/>
                <a:sym typeface="Arial" pitchFamily="34" charset="0"/>
              </a:rPr>
              <a:t>四个小组四个声部的衔接和共同体现；</a:t>
            </a:r>
            <a:endParaRPr lang="en-US" altLang="zh-CN" dirty="0" smtClean="0">
              <a:solidFill>
                <a:srgbClr val="000000"/>
              </a:solidFill>
              <a:ea typeface="微软雅黑" pitchFamily="34" charset="-122"/>
              <a:sym typeface="Arial" pitchFamily="34" charset="0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ea typeface="微软雅黑" pitchFamily="34" charset="-122"/>
                <a:sym typeface="Arial" pitchFamily="34" charset="0"/>
              </a:rPr>
              <a:t>熟悉指挥员手势要求；（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60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分钟</a:t>
            </a:r>
            <a:r>
              <a:rPr lang="zh-CN" altLang="en-US" dirty="0" smtClean="0">
                <a:solidFill>
                  <a:srgbClr val="000000"/>
                </a:solidFill>
                <a:ea typeface="微软雅黑" pitchFamily="34" charset="-122"/>
                <a:sym typeface="Arial" pitchFamily="34" charset="0"/>
              </a:rPr>
              <a:t>）</a:t>
            </a:r>
            <a:endParaRPr lang="en-US" altLang="zh-CN" dirty="0" smtClean="0">
              <a:solidFill>
                <a:srgbClr val="000000"/>
              </a:solidFill>
              <a:ea typeface="微软雅黑" pitchFamily="34" charset="-122"/>
              <a:sym typeface="Arial" pitchFamily="34" charset="0"/>
            </a:endParaRPr>
          </a:p>
          <a:p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627e5ddfgcb52ee09e615&amp;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00438"/>
            <a:ext cx="4310062" cy="2867128"/>
          </a:xfrm>
          <a:prstGeom prst="rect">
            <a:avLst/>
          </a:prstGeom>
        </p:spPr>
      </p:pic>
      <p:pic>
        <p:nvPicPr>
          <p:cNvPr id="5" name="图片 4" descr="Cg-4jVMS8vyIcNf2ABbPFVn8ge8AAJyfwGXpJoAFs8t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143116"/>
            <a:ext cx="2438400" cy="43037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8596" y="42860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行程介绍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57158" y="1017047"/>
            <a:ext cx="828680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77E07"/>
                </a:solidFill>
                <a:ea typeface="微软雅黑" pitchFamily="34" charset="-122"/>
                <a:sym typeface="Arial" pitchFamily="34" charset="0"/>
              </a:rPr>
              <a:t>合奏、总结    完美乐章</a:t>
            </a:r>
            <a:endParaRPr lang="en-US" altLang="zh-CN" b="1" dirty="0" smtClean="0">
              <a:solidFill>
                <a:srgbClr val="C77E07"/>
              </a:solidFill>
              <a:ea typeface="微软雅黑" pitchFamily="34" charset="-122"/>
              <a:sym typeface="Arial" pitchFamily="34" charset="0"/>
            </a:endParaRPr>
          </a:p>
          <a:p>
            <a:endParaRPr lang="en-US" altLang="zh-CN" b="1" dirty="0" smtClean="0">
              <a:solidFill>
                <a:srgbClr val="C77E07"/>
              </a:solidFill>
              <a:ea typeface="微软雅黑" pitchFamily="34" charset="-122"/>
              <a:sym typeface="Arial" pitchFamily="34" charset="0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ea typeface="微软雅黑" pitchFamily="34" charset="-122"/>
                <a:sym typeface="Arial" pitchFamily="34" charset="0"/>
              </a:rPr>
              <a:t> 各声部听指挥依次进入合奏；</a:t>
            </a:r>
            <a:endParaRPr lang="en-US" altLang="zh-CN" dirty="0" smtClean="0">
              <a:solidFill>
                <a:srgbClr val="000000"/>
              </a:solidFill>
              <a:ea typeface="微软雅黑" pitchFamily="34" charset="-122"/>
              <a:sym typeface="Arial" pitchFamily="34" charset="0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ea typeface="微软雅黑" pitchFamily="34" charset="-122"/>
                <a:sym typeface="Arial" pitchFamily="34" charset="0"/>
              </a:rPr>
              <a:t>参与者共同挑战首次和声共现；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此阶段指挥凭借丰富经验调整并带动参与人员顺利完成此次合奏；</a:t>
            </a:r>
            <a:endParaRPr lang="en-US" altLang="zh-CN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ea typeface="微软雅黑" pitchFamily="34" charset="-122"/>
                <a:sym typeface="Arial" pitchFamily="34" charset="0"/>
              </a:rPr>
              <a:t>总指挥在结尾处用特殊结尾方式，给予所有参与者最触动心灵的感受。（</a:t>
            </a:r>
            <a:r>
              <a:rPr lang="en-US" altLang="zh-CN" dirty="0" smtClean="0">
                <a:solidFill>
                  <a:srgbClr val="000000"/>
                </a:solidFill>
                <a:ea typeface="微软雅黑" pitchFamily="34" charset="-122"/>
                <a:sym typeface="Arial" pitchFamily="34" charset="0"/>
              </a:rPr>
              <a:t>30</a:t>
            </a:r>
            <a:r>
              <a:rPr lang="zh-CN" altLang="en-US" dirty="0" smtClean="0">
                <a:solidFill>
                  <a:srgbClr val="000000"/>
                </a:solidFill>
                <a:ea typeface="微软雅黑" pitchFamily="34" charset="-122"/>
                <a:sym typeface="Arial" pitchFamily="34" charset="0"/>
              </a:rPr>
              <a:t>分钟）</a:t>
            </a:r>
            <a:endParaRPr lang="en-US" altLang="zh-CN" dirty="0" smtClean="0">
              <a:solidFill>
                <a:srgbClr val="000000"/>
              </a:solidFill>
              <a:ea typeface="微软雅黑" pitchFamily="34" charset="-122"/>
              <a:sym typeface="Arial" pitchFamily="34" charset="0"/>
            </a:endParaRPr>
          </a:p>
          <a:p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650" name="Picture 2" descr="http://p0.55tuanimg.com/static/goods/richText/2014/03/26/17/2dc74276daf9781b58b166e60f20a582_690_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86124"/>
            <a:ext cx="4357718" cy="2886199"/>
          </a:xfrm>
          <a:prstGeom prst="rect">
            <a:avLst/>
          </a:prstGeom>
          <a:noFill/>
        </p:spPr>
      </p:pic>
      <p:pic>
        <p:nvPicPr>
          <p:cNvPr id="7" name="图片 6" descr="20111226005604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3286123"/>
            <a:ext cx="3857652" cy="28932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Img278122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08309" cy="6072206"/>
          </a:xfrm>
        </p:spPr>
      </p:pic>
      <p:sp>
        <p:nvSpPr>
          <p:cNvPr id="5" name="TextBox 4"/>
          <p:cNvSpPr txBox="1"/>
          <p:nvPr/>
        </p:nvSpPr>
        <p:spPr>
          <a:xfrm>
            <a:off x="3500430" y="5072074"/>
            <a:ext cx="621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，蓄势以待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451</Words>
  <Application>Microsoft Office PowerPoint</Application>
  <PresentationFormat>全屏显示(4:3)</PresentationFormat>
  <Paragraphs>104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148</cp:revision>
  <dcterms:created xsi:type="dcterms:W3CDTF">2016-03-17T13:37:52Z</dcterms:created>
  <dcterms:modified xsi:type="dcterms:W3CDTF">2016-04-06T02:29:04Z</dcterms:modified>
</cp:coreProperties>
</file>