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6" r:id="rId3"/>
    <p:sldId id="267" r:id="rId4"/>
    <p:sldId id="268" r:id="rId5"/>
    <p:sldId id="269" r:id="rId7"/>
    <p:sldId id="270" r:id="rId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tags" Target="../tags/tag4.xml"/><Relationship Id="rId7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tags" Target="../tags/tag2.xml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9" Type="http://schemas.openxmlformats.org/officeDocument/2006/relationships/image" Target="../media/image7.png"/><Relationship Id="rId18" Type="http://schemas.openxmlformats.org/officeDocument/2006/relationships/tags" Target="../tags/tag11.xml"/><Relationship Id="rId17" Type="http://schemas.openxmlformats.org/officeDocument/2006/relationships/tags" Target="../tags/tag10.xml"/><Relationship Id="rId16" Type="http://schemas.openxmlformats.org/officeDocument/2006/relationships/tags" Target="../tags/tag9.xml"/><Relationship Id="rId15" Type="http://schemas.openxmlformats.org/officeDocument/2006/relationships/image" Target="../media/image6.png"/><Relationship Id="rId14" Type="http://schemas.openxmlformats.org/officeDocument/2006/relationships/tags" Target="../tags/tag8.xml"/><Relationship Id="rId13" Type="http://schemas.openxmlformats.org/officeDocument/2006/relationships/image" Target="../media/image5.png"/><Relationship Id="rId12" Type="http://schemas.openxmlformats.org/officeDocument/2006/relationships/tags" Target="../tags/tag7.xml"/><Relationship Id="rId11" Type="http://schemas.openxmlformats.org/officeDocument/2006/relationships/image" Target="../media/image4.png"/><Relationship Id="rId10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image" Target="../media/image8.png"/><Relationship Id="rId7" Type="http://schemas.openxmlformats.org/officeDocument/2006/relationships/tags" Target="../tags/tag63.xml"/><Relationship Id="rId6" Type="http://schemas.openxmlformats.org/officeDocument/2006/relationships/image" Target="../media/image3.png"/><Relationship Id="rId5" Type="http://schemas.openxmlformats.org/officeDocument/2006/relationships/tags" Target="../tags/tag62.xml"/><Relationship Id="rId4" Type="http://schemas.openxmlformats.org/officeDocument/2006/relationships/image" Target="../media/image2.png"/><Relationship Id="rId3" Type="http://schemas.openxmlformats.org/officeDocument/2006/relationships/tags" Target="../tags/tag61.xml"/><Relationship Id="rId2" Type="http://schemas.openxmlformats.org/officeDocument/2006/relationships/image" Target="../media/image1.png"/><Relationship Id="rId14" Type="http://schemas.openxmlformats.org/officeDocument/2006/relationships/image" Target="../media/image7.png"/><Relationship Id="rId13" Type="http://schemas.openxmlformats.org/officeDocument/2006/relationships/tags" Target="../tags/tag68.xml"/><Relationship Id="rId12" Type="http://schemas.openxmlformats.org/officeDocument/2006/relationships/tags" Target="../tags/tag67.xml"/><Relationship Id="rId11" Type="http://schemas.openxmlformats.org/officeDocument/2006/relationships/tags" Target="../tags/tag66.xml"/><Relationship Id="rId10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3.png"/><Relationship Id="rId3" Type="http://schemas.openxmlformats.org/officeDocument/2006/relationships/tags" Target="../tags/tag17.xml"/><Relationship Id="rId2" Type="http://schemas.openxmlformats.org/officeDocument/2006/relationships/image" Target="../media/image1.png"/><Relationship Id="rId14" Type="http://schemas.openxmlformats.org/officeDocument/2006/relationships/image" Target="../media/image7.png"/><Relationship Id="rId13" Type="http://schemas.openxmlformats.org/officeDocument/2006/relationships/tags" Target="../tags/tag24.xml"/><Relationship Id="rId12" Type="http://schemas.openxmlformats.org/officeDocument/2006/relationships/tags" Target="../tags/tag23.xml"/><Relationship Id="rId11" Type="http://schemas.openxmlformats.org/officeDocument/2006/relationships/image" Target="../media/image5.png"/><Relationship Id="rId10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839" y="3637762"/>
            <a:ext cx="1867161" cy="1095528"/>
          </a:xfrm>
          <a:prstGeom prst="rect">
            <a:avLst/>
          </a:prstGeom>
        </p:spPr>
      </p:pic>
      <p:pic>
        <p:nvPicPr>
          <p:cNvPr id="5" name="图片 4" descr="图片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2880995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22" name="图片 21" descr="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530975" y="3928110"/>
            <a:ext cx="1697355" cy="805180"/>
          </a:xfrm>
          <a:prstGeom prst="rect">
            <a:avLst/>
          </a:prstGeom>
        </p:spPr>
      </p:pic>
      <p:pic>
        <p:nvPicPr>
          <p:cNvPr id="29" name="图片 28" descr="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608070" y="2268855"/>
            <a:ext cx="1475105" cy="308610"/>
          </a:xfrm>
          <a:prstGeom prst="rect">
            <a:avLst/>
          </a:prstGeom>
        </p:spPr>
      </p:pic>
      <p:pic>
        <p:nvPicPr>
          <p:cNvPr id="30" name="图片 29" descr="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936365" y="5373370"/>
            <a:ext cx="1697355" cy="5778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6"/>
            </p:custDataLst>
          </p:nvPr>
        </p:nvSpPr>
        <p:spPr>
          <a:xfrm>
            <a:off x="4975568" y="292100"/>
            <a:ext cx="1292534" cy="6273800"/>
          </a:xfrm>
        </p:spPr>
        <p:txBody>
          <a:bodyPr vert="eaVert" lIns="90000" tIns="46800" rIns="90000" bIns="46800" anchor="ctr" anchorCtr="0">
            <a:normAutofit/>
          </a:bodyPr>
          <a:lstStyle>
            <a:lvl1pPr algn="ctr">
              <a:defRPr sz="7200" b="0" spc="600">
                <a:solidFill>
                  <a:schemeClr val="accent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7"/>
            </p:custDataLst>
          </p:nvPr>
        </p:nvSpPr>
        <p:spPr>
          <a:xfrm>
            <a:off x="6296839" y="2665095"/>
            <a:ext cx="1105200" cy="3351600"/>
          </a:xfrm>
        </p:spPr>
        <p:txBody>
          <a:bodyPr vert="eaVert" lIns="90000" tIns="46800" rIns="90000" bIns="46800" anchor="b" anchorCtr="0">
            <a:normAutofit/>
          </a:bodyPr>
          <a:lstStyle>
            <a:lvl1pPr marL="0" indent="0" algn="l" eaLnBrk="1" fontAlgn="auto" latinLnBrk="0" hangingPunct="1">
              <a:lnSpc>
                <a:spcPct val="130000"/>
              </a:lnSpc>
              <a:buNone/>
              <a:defRPr sz="20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隶书" panose="02010509060101010101" pitchFamily="49" charset="-122"/>
                <a:ea typeface="隶书" panose="020105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898" y="0"/>
            <a:ext cx="323410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738" y="556128"/>
            <a:ext cx="1867161" cy="1095528"/>
          </a:xfrm>
          <a:prstGeom prst="rect">
            <a:avLst/>
          </a:prstGeom>
        </p:spPr>
      </p:pic>
      <p:pic>
        <p:nvPicPr>
          <p:cNvPr id="11" name="图片 10" descr="图片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2880995" cy="6858000"/>
          </a:xfrm>
          <a:prstGeom prst="rect">
            <a:avLst/>
          </a:prstGeom>
        </p:spPr>
      </p:pic>
      <p:pic>
        <p:nvPicPr>
          <p:cNvPr id="10" name="图片 9" descr="a14c68630ea66b5b772a9ec2b7b6fa5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 rot="16200000">
            <a:off x="4823460" y="445135"/>
            <a:ext cx="2545080" cy="59677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3682998" y="2768399"/>
            <a:ext cx="4826002" cy="1321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0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898" y="0"/>
            <a:ext cx="323410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2880995" cy="6858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870065" y="1746250"/>
            <a:ext cx="1697355" cy="805180"/>
          </a:xfrm>
          <a:prstGeom prst="rect">
            <a:avLst/>
          </a:prstGeom>
        </p:spPr>
      </p:pic>
      <p:pic>
        <p:nvPicPr>
          <p:cNvPr id="13" name="图片 12" descr="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740150" y="2828925"/>
            <a:ext cx="1475105" cy="3086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3628200" y="3657600"/>
            <a:ext cx="4935600" cy="702945"/>
          </a:xfrm>
        </p:spPr>
        <p:txBody>
          <a:bodyPr lIns="90000" tIns="46800" rIns="90000" bIns="46800" anchor="ctr" anchorCtr="0">
            <a:normAutofit/>
          </a:bodyPr>
          <a:lstStyle>
            <a:lvl1pPr algn="ctr">
              <a:defRPr sz="3200" b="0" u="none" strike="noStrike" kern="1200" cap="none" spc="3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898" y="0"/>
            <a:ext cx="323410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60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60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60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60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74.xml"/><Relationship Id="rId16" Type="http://schemas.openxmlformats.org/officeDocument/2006/relationships/tags" Target="../tags/tag73.xml"/><Relationship Id="rId15" Type="http://schemas.openxmlformats.org/officeDocument/2006/relationships/tags" Target="../tags/tag72.xml"/><Relationship Id="rId14" Type="http://schemas.openxmlformats.org/officeDocument/2006/relationships/tags" Target="../tags/tag71.xml"/><Relationship Id="rId13" Type="http://schemas.openxmlformats.org/officeDocument/2006/relationships/tags" Target="../tags/tag70.xml"/><Relationship Id="rId12" Type="http://schemas.openxmlformats.org/officeDocument/2006/relationships/tags" Target="../tags/tag6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75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tags" Target="../tags/tag7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7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27565" y="598170"/>
            <a:ext cx="4935600" cy="702945"/>
          </a:xfrm>
        </p:spPr>
        <p:txBody>
          <a:bodyPr/>
          <a:p>
            <a:r>
              <a:rPr lang="zh-CN" altLang="en-US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庄园简介</a:t>
            </a:r>
            <a:endParaRPr lang="zh-CN" altLang="en-US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19250" y="1541780"/>
            <a:ext cx="8395970" cy="22453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0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住宿，餐饮，采摘，拓展于一体的综合性会议场所，拥有独具特色的美味餐饮，享有盛名的鸽子张坐于此处，可同时容纳1000人就餐，并配有舞台、</a:t>
            </a:r>
            <a:r>
              <a:rPr lang="en-US" altLang="zh-CN" sz="20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LED</a:t>
            </a:r>
            <a:r>
              <a:rPr lang="zh-CN" altLang="en-US" sz="20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等设备；温馨舒适的小院客房</a:t>
            </a:r>
            <a:r>
              <a:rPr lang="en-US" altLang="zh-CN" sz="20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120</a:t>
            </a:r>
            <a:r>
              <a:rPr lang="zh-CN" altLang="en-US" sz="20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于套，风格迥异，古朴时尚；有容纳</a:t>
            </a:r>
            <a:r>
              <a:rPr lang="en-US" altLang="zh-CN" sz="20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200</a:t>
            </a:r>
            <a:r>
              <a:rPr lang="zh-CN" altLang="en-US" sz="20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人多功能会议室，</a:t>
            </a:r>
            <a:r>
              <a:rPr lang="en-US" altLang="zh-CN" sz="20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1000</a:t>
            </a:r>
            <a:r>
              <a:rPr lang="zh-CN" altLang="en-US" sz="20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平湖面环绕的草坪，</a:t>
            </a:r>
            <a:r>
              <a:rPr lang="en-US" altLang="zh-CN" sz="20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300</a:t>
            </a:r>
            <a:r>
              <a:rPr lang="zh-CN" altLang="en-US" sz="20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人同时进行活动的拓展场地。</a:t>
            </a:r>
            <a:endParaRPr lang="zh-CN" altLang="en-US" sz="200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r>
              <a:rPr lang="zh-CN" altLang="en-US" sz="20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可接待各种会议培训团，拓展团队，化妆品，医药公司，学生军训，保险公司，和夏令营，欢迎新老客户前来参观考察！</a:t>
            </a:r>
            <a:endParaRPr lang="zh-CN" altLang="en-US" sz="200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 descr="微信图片_201904161733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015" y="3848735"/>
            <a:ext cx="5328285" cy="3043555"/>
          </a:xfrm>
          <a:prstGeom prst="rect">
            <a:avLst/>
          </a:prstGeom>
        </p:spPr>
      </p:pic>
      <p:pic>
        <p:nvPicPr>
          <p:cNvPr id="7" name="图片 6" descr="微信图片_201904161711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0" y="3848735"/>
            <a:ext cx="5749290" cy="29406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15830" y="511810"/>
            <a:ext cx="4935600" cy="702945"/>
          </a:xfrm>
        </p:spPr>
        <p:txBody>
          <a:bodyPr/>
          <a:p>
            <a:r>
              <a:rPr lang="zh-CN" altLang="en-US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客房</a:t>
            </a:r>
            <a:endParaRPr lang="zh-CN" altLang="en-US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图片 2" descr="微信图片_201904161704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430" y="1452880"/>
            <a:ext cx="3677285" cy="2758440"/>
          </a:xfrm>
          <a:prstGeom prst="rect">
            <a:avLst/>
          </a:prstGeom>
        </p:spPr>
      </p:pic>
      <p:pic>
        <p:nvPicPr>
          <p:cNvPr id="5" name="图片 4" descr="微信图片_201904161705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655" y="1452880"/>
            <a:ext cx="3677920" cy="2759075"/>
          </a:xfrm>
          <a:prstGeom prst="rect">
            <a:avLst/>
          </a:prstGeom>
        </p:spPr>
      </p:pic>
      <p:pic>
        <p:nvPicPr>
          <p:cNvPr id="6" name="图片 5" descr="微信图片_201904161712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30" y="4365625"/>
            <a:ext cx="3677920" cy="2454910"/>
          </a:xfrm>
          <a:prstGeom prst="rect">
            <a:avLst/>
          </a:prstGeom>
        </p:spPr>
      </p:pic>
      <p:pic>
        <p:nvPicPr>
          <p:cNvPr id="7" name="图片 6" descr="微信图片_201904161712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7355" y="4365625"/>
            <a:ext cx="3717925" cy="2476500"/>
          </a:xfrm>
          <a:prstGeom prst="rect">
            <a:avLst/>
          </a:prstGeom>
        </p:spPr>
      </p:pic>
      <p:pic>
        <p:nvPicPr>
          <p:cNvPr id="8" name="图片 7" descr="微信图片_201904161704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8655" y="4355465"/>
            <a:ext cx="3677920" cy="2496185"/>
          </a:xfrm>
          <a:prstGeom prst="rect">
            <a:avLst/>
          </a:prstGeom>
        </p:spPr>
      </p:pic>
      <p:pic>
        <p:nvPicPr>
          <p:cNvPr id="9" name="图片 8" descr="微信图片_201904170912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7990" y="1452245"/>
            <a:ext cx="3716655" cy="275907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28200" y="205105"/>
            <a:ext cx="4935600" cy="702945"/>
          </a:xfrm>
        </p:spPr>
        <p:txBody>
          <a:bodyPr/>
          <a:p>
            <a:r>
              <a:rPr lang="zh-CN" altLang="en-US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餐饮</a:t>
            </a:r>
            <a:endParaRPr lang="zh-CN" altLang="en-US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图片 2" descr="微信图片_201904161733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685" y="908050"/>
            <a:ext cx="4020820" cy="3016250"/>
          </a:xfrm>
          <a:prstGeom prst="rect">
            <a:avLst/>
          </a:prstGeom>
        </p:spPr>
      </p:pic>
      <p:pic>
        <p:nvPicPr>
          <p:cNvPr id="4" name="图片 3" descr="微信图片_201904161712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45" y="908685"/>
            <a:ext cx="5145405" cy="3015615"/>
          </a:xfrm>
          <a:prstGeom prst="rect">
            <a:avLst/>
          </a:prstGeom>
        </p:spPr>
      </p:pic>
      <p:pic>
        <p:nvPicPr>
          <p:cNvPr id="5" name="图片 4" descr="微信图片_201904161712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55" y="4015105"/>
            <a:ext cx="4019550" cy="2847975"/>
          </a:xfrm>
          <a:prstGeom prst="rect">
            <a:avLst/>
          </a:prstGeom>
        </p:spPr>
      </p:pic>
      <p:pic>
        <p:nvPicPr>
          <p:cNvPr id="7" name="图片 6" descr="微信图片_201904161712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9470" y="908050"/>
            <a:ext cx="2261870" cy="3016885"/>
          </a:xfrm>
          <a:prstGeom prst="rect">
            <a:avLst/>
          </a:prstGeom>
        </p:spPr>
      </p:pic>
      <p:pic>
        <p:nvPicPr>
          <p:cNvPr id="8" name="图片 7" descr="微信图片_201904161711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245" y="4015105"/>
            <a:ext cx="3797300" cy="2847975"/>
          </a:xfrm>
          <a:prstGeom prst="rect">
            <a:avLst/>
          </a:prstGeom>
        </p:spPr>
      </p:pic>
      <p:pic>
        <p:nvPicPr>
          <p:cNvPr id="9" name="图片 8" descr="微信图片_201904161711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065" y="4015105"/>
            <a:ext cx="3596640" cy="284734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28200" y="429260"/>
            <a:ext cx="4935600" cy="702945"/>
          </a:xfrm>
        </p:spPr>
        <p:txBody>
          <a:bodyPr/>
          <a:p>
            <a:r>
              <a:rPr lang="zh-CN" altLang="en-US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优惠报价</a:t>
            </a:r>
            <a:endParaRPr lang="zh-CN" altLang="en-US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1786255" y="2313305"/>
          <a:ext cx="8620125" cy="2757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025"/>
                <a:gridCol w="1724025"/>
                <a:gridCol w="1724025"/>
                <a:gridCol w="1724025"/>
                <a:gridCol w="1724025"/>
              </a:tblGrid>
              <a:tr h="5835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名称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数量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门市价（元</a:t>
                      </a:r>
                      <a:r>
                        <a:rPr lang="en-US" altLang="zh-CN"/>
                        <a:t>/</a:t>
                      </a:r>
                      <a:r>
                        <a:rPr lang="zh-CN" altLang="en-US"/>
                        <a:t>天）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优惠价（元</a:t>
                      </a:r>
                      <a:r>
                        <a:rPr lang="en-US" altLang="zh-CN"/>
                        <a:t>/</a:t>
                      </a:r>
                      <a:r>
                        <a:rPr lang="zh-CN" altLang="en-US"/>
                        <a:t>天）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备注</a:t>
                      </a:r>
                      <a:endParaRPr lang="zh-CN" altLang="en-US"/>
                    </a:p>
                  </a:txBody>
                  <a:tcPr/>
                </a:tc>
              </a:tr>
              <a:tr h="5543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小院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不含早</a:t>
                      </a:r>
                      <a:endParaRPr lang="zh-CN" altLang="en-US"/>
                    </a:p>
                  </a:txBody>
                  <a:tcPr/>
                </a:tc>
              </a:tr>
              <a:tr h="5543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平房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60</a:t>
                      </a:r>
                      <a:r>
                        <a:rPr lang="zh-CN" altLang="en-US"/>
                        <a:t>间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不含早</a:t>
                      </a:r>
                      <a:endParaRPr lang="zh-CN" altLang="en-US"/>
                    </a:p>
                  </a:txBody>
                  <a:tcPr/>
                </a:tc>
              </a:tr>
              <a:tr h="5543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餐饮</a:t>
                      </a:r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容纳</a:t>
                      </a:r>
                      <a:r>
                        <a:rPr lang="en-US" altLang="zh-CN"/>
                        <a:t>70</a:t>
                      </a:r>
                      <a:r>
                        <a:rPr lang="zh-CN" altLang="en-US"/>
                        <a:t>桌（</a:t>
                      </a:r>
                      <a:r>
                        <a:rPr lang="en-US" altLang="zh-CN"/>
                        <a:t>10</a:t>
                      </a:r>
                      <a:r>
                        <a:rPr lang="zh-CN" altLang="en-US"/>
                        <a:t>人桌），</a:t>
                      </a:r>
                      <a:r>
                        <a:rPr lang="en-US" altLang="zh-CN"/>
                        <a:t>500</a:t>
                      </a:r>
                      <a:r>
                        <a:rPr lang="zh-CN" altLang="en-US"/>
                        <a:t>元起（不含酒水），早餐</a:t>
                      </a:r>
                      <a:r>
                        <a:rPr lang="en-US" altLang="zh-CN"/>
                        <a:t>10</a:t>
                      </a:r>
                      <a:r>
                        <a:rPr lang="zh-CN" altLang="en-US"/>
                        <a:t>元起</a:t>
                      </a:r>
                      <a:endParaRPr lang="en-US" altLang="zh-CN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1054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会议室</a:t>
                      </a:r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容纳</a:t>
                      </a:r>
                      <a:r>
                        <a:rPr lang="en-US" altLang="zh-CN"/>
                        <a:t>200</a:t>
                      </a:r>
                      <a:r>
                        <a:rPr lang="zh-CN" altLang="en-US"/>
                        <a:t>人课桌式，元</a:t>
                      </a:r>
                      <a:r>
                        <a:rPr lang="en-US" altLang="zh-CN"/>
                        <a:t>/</a:t>
                      </a:r>
                      <a:r>
                        <a:rPr lang="zh-CN" altLang="en-US"/>
                        <a:t>天，元</a:t>
                      </a:r>
                      <a:r>
                        <a:rPr lang="en-US" altLang="zh-CN"/>
                        <a:t>/</a:t>
                      </a:r>
                      <a:r>
                        <a:rPr lang="zh-CN" altLang="en-US"/>
                        <a:t>场（四小时）</a:t>
                      </a:r>
                      <a:endParaRPr lang="zh-CN" altLang="en-US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2840" y="370840"/>
            <a:ext cx="4935600" cy="702945"/>
          </a:xfrm>
        </p:spPr>
        <p:txBody>
          <a:bodyPr/>
          <a:p>
            <a:r>
              <a:rPr lang="zh-CN" altLang="en-US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路线</a:t>
            </a:r>
            <a:endParaRPr lang="zh-CN" altLang="en-US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67205" y="1073785"/>
            <a:ext cx="8629650" cy="526224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r>
              <a:rPr lang="zh-CN" altLang="en-US" sz="1600" b="1">
                <a:solidFill>
                  <a:schemeClr val="accent3"/>
                </a:solidFill>
                <a:effectLst/>
              </a:rPr>
              <a:t>【自驾车路线】</a:t>
            </a:r>
            <a:endParaRPr lang="zh-CN" altLang="en-US" sz="1600" b="1">
              <a:solidFill>
                <a:schemeClr val="accent3"/>
              </a:solidFill>
              <a:effectLst/>
            </a:endParaRPr>
          </a:p>
          <a:p>
            <a:endParaRPr lang="zh-CN" altLang="en-US" sz="1600" b="1">
              <a:solidFill>
                <a:schemeClr val="accent3"/>
              </a:solidFill>
              <a:effectLst/>
            </a:endParaRPr>
          </a:p>
          <a:p>
            <a:r>
              <a:rPr lang="zh-CN" altLang="en-US" sz="1600" b="1">
                <a:solidFill>
                  <a:schemeClr val="accent3"/>
                </a:solidFill>
                <a:effectLst/>
              </a:rPr>
              <a:t>1. 普通路线：</a:t>
            </a:r>
            <a:endParaRPr lang="zh-CN" altLang="en-US" sz="1600" b="1">
              <a:solidFill>
                <a:schemeClr val="accent3"/>
              </a:solidFill>
              <a:effectLst/>
            </a:endParaRPr>
          </a:p>
          <a:p>
            <a:endParaRPr lang="zh-CN" altLang="en-US" sz="1600" b="1">
              <a:solidFill>
                <a:schemeClr val="accent3"/>
              </a:solidFill>
              <a:effectLst/>
            </a:endParaRPr>
          </a:p>
          <a:p>
            <a:r>
              <a:rPr lang="zh-CN" altLang="en-US" sz="1600" b="1">
                <a:solidFill>
                  <a:schemeClr val="accent3"/>
                </a:solidFill>
                <a:effectLst/>
              </a:rPr>
              <a:t>从亚运村向北,途经立水桥,一直到小汤山的大柳树环岛向东(向右)3公里路南小东流；</a:t>
            </a:r>
            <a:endParaRPr lang="zh-CN" altLang="en-US" sz="1600" b="1">
              <a:solidFill>
                <a:schemeClr val="accent3"/>
              </a:solidFill>
              <a:effectLst/>
            </a:endParaRPr>
          </a:p>
          <a:p>
            <a:endParaRPr lang="zh-CN" altLang="en-US" sz="1600" b="1">
              <a:solidFill>
                <a:schemeClr val="accent3"/>
              </a:solidFill>
              <a:effectLst/>
            </a:endParaRPr>
          </a:p>
          <a:p>
            <a:r>
              <a:rPr lang="zh-CN" altLang="en-US" sz="1600" b="1">
                <a:solidFill>
                  <a:schemeClr val="accent3"/>
                </a:solidFill>
                <a:effectLst/>
              </a:rPr>
              <a:t>2. 八达岭高速公路：</a:t>
            </a:r>
            <a:endParaRPr lang="zh-CN" altLang="en-US" sz="1600" b="1">
              <a:solidFill>
                <a:schemeClr val="accent3"/>
              </a:solidFill>
              <a:effectLst/>
            </a:endParaRPr>
          </a:p>
          <a:p>
            <a:endParaRPr lang="zh-CN" altLang="en-US" sz="1600" b="1">
              <a:solidFill>
                <a:schemeClr val="accent3"/>
              </a:solidFill>
              <a:effectLst/>
            </a:endParaRPr>
          </a:p>
          <a:p>
            <a:r>
              <a:rPr lang="zh-CN" altLang="en-US" sz="1600" b="1">
                <a:solidFill>
                  <a:schemeClr val="accent3"/>
                </a:solidFill>
                <a:effectLst/>
              </a:rPr>
              <a:t>从北二环或者北三环上八达岭高速公路向北，至北六环后向东（顺义方向），到小汤山北苑口下高速公路，再向北（小汤山方向）约2km，至大柳树环岛，右转3公里路南小东流即是。</a:t>
            </a:r>
            <a:endParaRPr lang="zh-CN" altLang="en-US" sz="1600" b="1">
              <a:solidFill>
                <a:schemeClr val="accent3"/>
              </a:solidFill>
              <a:effectLst/>
            </a:endParaRPr>
          </a:p>
          <a:p>
            <a:endParaRPr lang="zh-CN" altLang="en-US" sz="1600" b="1">
              <a:solidFill>
                <a:schemeClr val="accent3"/>
              </a:solidFill>
              <a:effectLst/>
            </a:endParaRPr>
          </a:p>
          <a:p>
            <a:r>
              <a:rPr lang="zh-CN" altLang="en-US" sz="1600" b="1">
                <a:solidFill>
                  <a:schemeClr val="accent3"/>
                </a:solidFill>
                <a:effectLst/>
              </a:rPr>
              <a:t>3. 京承高速公路：</a:t>
            </a:r>
            <a:endParaRPr lang="zh-CN" altLang="en-US" sz="1600" b="1">
              <a:solidFill>
                <a:schemeClr val="accent3"/>
              </a:solidFill>
              <a:effectLst/>
            </a:endParaRPr>
          </a:p>
          <a:p>
            <a:endParaRPr lang="zh-CN" altLang="en-US" sz="1600" b="1">
              <a:solidFill>
                <a:schemeClr val="accent3"/>
              </a:solidFill>
              <a:effectLst/>
            </a:endParaRPr>
          </a:p>
          <a:p>
            <a:r>
              <a:rPr lang="zh-CN" altLang="en-US" sz="1600" b="1">
                <a:solidFill>
                  <a:schemeClr val="accent3"/>
                </a:solidFill>
                <a:effectLst/>
              </a:rPr>
              <a:t>经过四元桥继续向北，路过望京西桥，即遇到京承高速公路入口，上高速继续向北至北六环后向西（昌平方向）到小汤山北苑口下高速，再向北（小汤山方向）约2km，至大柳树环岛，右转3公里路南小东流即是。</a:t>
            </a:r>
            <a:endParaRPr lang="zh-CN" altLang="en-US" sz="1600" b="1">
              <a:solidFill>
                <a:schemeClr val="accent3"/>
              </a:solidFill>
              <a:effectLst/>
            </a:endParaRPr>
          </a:p>
          <a:p>
            <a:endParaRPr lang="zh-CN" altLang="en-US" sz="1600" b="1">
              <a:solidFill>
                <a:schemeClr val="accent3"/>
              </a:solidFill>
              <a:effectLst/>
            </a:endParaRPr>
          </a:p>
          <a:p>
            <a:r>
              <a:rPr lang="zh-CN" altLang="en-US" sz="1600" b="1">
                <a:solidFill>
                  <a:schemeClr val="accent3"/>
                </a:solidFill>
                <a:effectLst/>
              </a:rPr>
              <a:t>4. 机场高速公路：</a:t>
            </a:r>
            <a:endParaRPr lang="zh-CN" altLang="en-US" sz="1600" b="1">
              <a:solidFill>
                <a:schemeClr val="accent3"/>
              </a:solidFill>
              <a:effectLst/>
            </a:endParaRPr>
          </a:p>
          <a:p>
            <a:endParaRPr lang="zh-CN" altLang="en-US" sz="1600" b="1">
              <a:solidFill>
                <a:schemeClr val="accent3"/>
              </a:solidFill>
              <a:effectLst/>
            </a:endParaRPr>
          </a:p>
          <a:p>
            <a:r>
              <a:rPr lang="zh-CN" altLang="en-US" sz="1600" b="1">
                <a:solidFill>
                  <a:schemeClr val="accent3"/>
                </a:solidFill>
                <a:effectLst/>
              </a:rPr>
              <a:t>出机场后，上机场高速公路，直接进入北线，从＂北七家＂出口下，向西直行至定泗路口后，往北小汤山方向至大柳树环岛，向东3公里路南小东流即是。</a:t>
            </a:r>
            <a:endParaRPr lang="zh-CN" altLang="en-US" sz="1600" b="1">
              <a:solidFill>
                <a:schemeClr val="accent3"/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025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0256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TEMPLATE_SUBCATEGORY" val="0"/>
  <p:tag name="KSO_WM_TAG_VERSION" val="1.0"/>
  <p:tag name="KSO_WM_BEAUTIFY_FLAG" val="#wm#"/>
  <p:tag name="KSO_WM_TEMPLATE_CATEGORY" val="custom"/>
  <p:tag name="KSO_WM_TEMPLATE_INDEX" val="20200256"/>
  <p:tag name="KSO_WM_TEMPLATE_THUMBS_INDEX" val="1、7、8"/>
  <p:tag name="KSO_WM_UNIT_SHOW_EDIT_AREA_INDICATION" val="0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0256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0256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0256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0256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025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20200256">
      <a:dk1>
        <a:srgbClr val="000000"/>
      </a:dk1>
      <a:lt1>
        <a:srgbClr val="FFFFFF"/>
      </a:lt1>
      <a:dk2>
        <a:srgbClr val="EBEBEA"/>
      </a:dk2>
      <a:lt2>
        <a:srgbClr val="F2F2F2"/>
      </a:lt2>
      <a:accent1>
        <a:srgbClr val="641A26"/>
      </a:accent1>
      <a:accent2>
        <a:srgbClr val="D77E96"/>
      </a:accent2>
      <a:accent3>
        <a:srgbClr val="ED818F"/>
      </a:accent3>
      <a:accent4>
        <a:srgbClr val="D8A7B8"/>
      </a:accent4>
      <a:accent5>
        <a:srgbClr val="A1AFC9"/>
      </a:accent5>
      <a:accent6>
        <a:srgbClr val="4A4266"/>
      </a:accent6>
      <a:hlink>
        <a:srgbClr val="4B5CC4"/>
      </a:hlink>
      <a:folHlink>
        <a:srgbClr val="6F618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788</Words>
  <Application>WPS 演示</Application>
  <PresentationFormat>宽屏</PresentationFormat>
  <Paragraphs>71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汉仪尚巍手书W</vt:lpstr>
      <vt:lpstr>隶书</vt:lpstr>
      <vt:lpstr>Arial Unicode MS</vt:lpstr>
      <vt:lpstr>Calibri</vt:lpstr>
      <vt:lpstr>1_Office 主题​​</vt:lpstr>
      <vt:lpstr>庄园简介</vt:lpstr>
      <vt:lpstr>客房</vt:lpstr>
      <vt:lpstr>餐饮</vt:lpstr>
      <vt:lpstr>优惠报价</vt:lpstr>
      <vt:lpstr>路线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A飓风户外心儿</cp:lastModifiedBy>
  <cp:revision>133</cp:revision>
  <dcterms:created xsi:type="dcterms:W3CDTF">2017-08-03T09:01:00Z</dcterms:created>
  <dcterms:modified xsi:type="dcterms:W3CDTF">2019-10-24T05:30:49Z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2052-11.1.0.9145</vt:lpwstr>
  </property>
</Properties>
</file>