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 type="screen16x9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784"/>
    <a:srgbClr val="FE557D"/>
    <a:srgbClr val="61C1AF"/>
    <a:srgbClr val="016316"/>
    <a:srgbClr val="012325"/>
    <a:srgbClr val="D32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65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1048660" name="日期占位符 2"/>
          <p:cNvSpPr>
            <a:spLocks noGrp="1"/>
          </p:cNvSpPr>
          <p:nvPr>
            <p:ph type="dt" sz="quarter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1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1048662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4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5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Holder 2"/>
          <p:cNvSpPr>
            <a:spLocks noGrp="1"/>
          </p:cNvSpPr>
          <p:nvPr>
            <p:ph type="ctrTitle"/>
          </p:nvPr>
        </p:nvSpPr>
        <p:spPr>
          <a:xfrm>
            <a:off x="1062939" y="833374"/>
            <a:ext cx="10066121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64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64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4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4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1048589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104859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9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1048648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649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p/>
        </p:txBody>
      </p:sp>
      <p:sp>
        <p:nvSpPr>
          <p:cNvPr id="1048650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51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52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p/>
        </p:txBody>
      </p:sp>
      <p:pic>
        <p:nvPicPr>
          <p:cNvPr id="2097153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" y="2307335"/>
            <a:ext cx="10015727" cy="3989832"/>
          </a:xfrm>
          <a:prstGeom prst="rect">
            <a:avLst/>
          </a:prstGeom>
        </p:spPr>
      </p:pic>
      <p:sp>
        <p:nvSpPr>
          <p:cNvPr id="104858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7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08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3189858" y="214020"/>
            <a:ext cx="5812282" cy="136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1511680" y="2180082"/>
            <a:ext cx="9168638" cy="335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" descr="src=http___n.sinaimg.cn_sinakd10118_762_w1000h562_20211022_7a98-70eb7b0d4ee86bb69b88b6a623776fd5.jpg&amp;refer=http___n.sina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" y="40005"/>
            <a:ext cx="12101195" cy="6777355"/>
          </a:xfrm>
          <a:prstGeom prst="rect">
            <a:avLst/>
          </a:prstGeom>
        </p:spPr>
      </p:pic>
      <p:sp>
        <p:nvSpPr>
          <p:cNvPr id="1048586" name="object 2"/>
          <p:cNvSpPr txBox="1">
            <a:spLocks noGrp="1"/>
          </p:cNvSpPr>
          <p:nvPr>
            <p:ph type="title"/>
          </p:nvPr>
        </p:nvSpPr>
        <p:spPr>
          <a:xfrm>
            <a:off x="4170934" y="1040333"/>
            <a:ext cx="4324540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鱿 鱼 </a:t>
            </a:r>
            <a:r>
              <a:rPr sz="6000" b="1" dirty="0">
                <a:solidFill>
                  <a:srgbClr val="EE3784"/>
                </a:solidFill>
                <a:latin typeface="微软雅黑" panose="020B0503020204020204" charset="-122"/>
                <a:cs typeface="微软雅黑" panose="020B0503020204020204" charset="-122"/>
              </a:rPr>
              <a:t>游</a:t>
            </a:r>
            <a:r>
              <a:rPr sz="6000" b="1" spc="-110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戏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87" name="object 2"/>
          <p:cNvSpPr txBox="1">
            <a:spLocks noGrp="1"/>
          </p:cNvSpPr>
          <p:nvPr/>
        </p:nvSpPr>
        <p:spPr>
          <a:xfrm>
            <a:off x="4114800" y="5486400"/>
            <a:ext cx="7248525" cy="54610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8800" b="0" i="0">
                <a:solidFill>
                  <a:schemeClr val="bg1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61C1AF"/>
                </a:solidFill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charset="-122"/>
              </a:rPr>
              <a:t>202</a:t>
            </a:r>
            <a:r>
              <a:rPr lang="en-US" altLang="zh-CN" sz="3200" b="1" dirty="0">
                <a:solidFill>
                  <a:srgbClr val="61C1AF"/>
                </a:solidFill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rgbClr val="61C1AF"/>
                </a:solidFill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charset="-122"/>
              </a:rPr>
              <a:t>年最潮</a:t>
            </a:r>
            <a:r>
              <a:rPr lang="zh-CN" sz="3200" b="1" dirty="0">
                <a:solidFill>
                  <a:srgbClr val="61C1AF"/>
                </a:solidFill>
                <a:latin typeface="方正粗黑宋简体" panose="02000000000000000000" charset="-122"/>
                <a:ea typeface="方正粗黑宋简体" panose="02000000000000000000" charset="-122"/>
                <a:cs typeface="微软雅黑" panose="020B0503020204020204" charset="-122"/>
              </a:rPr>
              <a:t>大型团队生存主题团建活动</a:t>
            </a:r>
            <a:endParaRPr lang="zh-CN" sz="3200" b="1" dirty="0">
              <a:solidFill>
                <a:srgbClr val="61C1AF"/>
              </a:solidFill>
              <a:latin typeface="方正粗黑宋简体" panose="02000000000000000000" charset="-122"/>
              <a:ea typeface="方正粗黑宋简体" panose="02000000000000000000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object 2" descr="C:\Users\46460\Desktop\v2_f04f775aacb54d0682a48f5f030145da_img_000.jpgv2_f04f775aacb54d0682a48f5f030145da_img_00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27940" y="0"/>
            <a:ext cx="12256770" cy="6858000"/>
          </a:xfrm>
          <a:prstGeom prst="rect">
            <a:avLst/>
          </a:prstGeom>
        </p:spPr>
      </p:pic>
      <p:sp>
        <p:nvSpPr>
          <p:cNvPr id="1048612" name="object 3"/>
          <p:cNvSpPr txBox="1"/>
          <p:nvPr/>
        </p:nvSpPr>
        <p:spPr>
          <a:xfrm>
            <a:off x="228600" y="152400"/>
            <a:ext cx="2578100" cy="10299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sz="6000" b="1" spc="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抠糖饼</a:t>
            </a:r>
            <a:endParaRPr lang="zh-CN" sz="6000" b="1" spc="5" dirty="0">
              <a:solidFill>
                <a:srgbClr val="FF4E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 txBox="1">
            <a:spLocks noGrp="1"/>
          </p:cNvSpPr>
          <p:nvPr>
            <p:ph type="title"/>
          </p:nvPr>
        </p:nvSpPr>
        <p:spPr>
          <a:xfrm>
            <a:off x="1062990" y="833120"/>
            <a:ext cx="183705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800"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抠糖饼</a:t>
            </a: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4" name="object 3"/>
          <p:cNvSpPr txBox="1"/>
          <p:nvPr/>
        </p:nvSpPr>
        <p:spPr>
          <a:xfrm>
            <a:off x="2145665" y="2179955"/>
            <a:ext cx="7817485" cy="230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、每人随机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领取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糖饼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盲盒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一份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游戏开始，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倒计时</a:t>
            </a:r>
            <a:r>
              <a:rPr lang="en-US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分钟，须在此时间内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完整地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抠出糖饼图案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中途糖饼损坏者，直接淘汰出本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轮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游戏，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由红衣人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处罚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倒计时结束，没有完成者，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视为淘汰，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复活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环节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，下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轮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游戏可继续参与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70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71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object 2" descr="C:\Users\46460\Desktop\1000.jpg100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  <p:sp>
        <p:nvSpPr>
          <p:cNvPr id="1048615" name="object 3"/>
          <p:cNvSpPr txBox="1"/>
          <p:nvPr/>
        </p:nvSpPr>
        <p:spPr>
          <a:xfrm>
            <a:off x="9008110" y="129540"/>
            <a:ext cx="2510155" cy="10299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sz="6000" b="1" spc="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打弹珠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object 2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弹珠规则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7" name="object 3"/>
          <p:cNvSpPr txBox="1"/>
          <p:nvPr/>
        </p:nvSpPr>
        <p:spPr>
          <a:xfrm>
            <a:off x="2145919" y="2180082"/>
            <a:ext cx="9250680" cy="200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、每人获得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弹珠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一份，每份10个</a:t>
            </a:r>
            <a:r>
              <a:rPr lang="en-US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 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游戏开始，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倒计时</a:t>
            </a:r>
            <a:r>
              <a:rPr lang="en-US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</a:t>
            </a:r>
            <a:r>
              <a:rPr lang="zh-CN" altLang="en-US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、用尽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一切除暴力以外的办法，赢取别人的弹珠</a:t>
            </a:r>
            <a:r>
              <a:rPr spc="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越多越好</a:t>
            </a:r>
            <a:r>
              <a:rPr lang="zh-CN" altLang="en-US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中途弹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珠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清零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者，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直接淘汰出本项目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dirty="0">
              <a:solidFill>
                <a:srgbClr val="FF4E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97173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74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048618" name="object 3"/>
          <p:cNvSpPr txBox="1"/>
          <p:nvPr/>
        </p:nvSpPr>
        <p:spPr>
          <a:xfrm>
            <a:off x="655421" y="288442"/>
            <a:ext cx="3382645" cy="10299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sz="6000" b="1" spc="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过玻璃桥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object 2"/>
          <p:cNvSpPr txBox="1">
            <a:spLocks noGrp="1"/>
          </p:cNvSpPr>
          <p:nvPr>
            <p:ph type="title"/>
          </p:nvPr>
        </p:nvSpPr>
        <p:spPr>
          <a:xfrm>
            <a:off x="1062990" y="833120"/>
            <a:ext cx="237045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800"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过玻璃桥规则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0" name="object 3"/>
          <p:cNvSpPr txBox="1">
            <a:spLocks noGrp="1"/>
          </p:cNvSpPr>
          <p:nvPr>
            <p:ph type="body" idx="1"/>
          </p:nvPr>
        </p:nvSpPr>
        <p:spPr>
          <a:xfrm>
            <a:off x="1511680" y="2180082"/>
            <a:ext cx="9168638" cy="3230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646430">
              <a:lnSpc>
                <a:spcPct val="100000"/>
              </a:lnSpc>
              <a:spcBef>
                <a:spcPts val="100"/>
              </a:spcBef>
            </a:pPr>
            <a:r>
              <a:rPr dirty="0">
                <a:ea typeface="微软雅黑" panose="020B0503020204020204" charset="-122"/>
                <a:sym typeface="+mn-ea"/>
              </a:rPr>
              <a:t>1</a:t>
            </a:r>
            <a:r>
              <a:rPr lang="zh-CN" dirty="0">
                <a:ea typeface="微软雅黑" panose="020B0503020204020204" charset="-122"/>
                <a:sym typeface="+mn-ea"/>
              </a:rPr>
              <a:t>、</a:t>
            </a:r>
            <a:r>
              <a:rPr dirty="0">
                <a:ea typeface="微软雅黑" panose="020B0503020204020204" charset="-122"/>
                <a:sym typeface="+mn-ea"/>
              </a:rPr>
              <a:t>所有参与人员，</a:t>
            </a:r>
            <a:r>
              <a:rPr lang="zh-CN" dirty="0">
                <a:ea typeface="微软雅黑" panose="020B0503020204020204" charset="-122"/>
                <a:sym typeface="+mn-ea"/>
              </a:rPr>
              <a:t>以</a:t>
            </a:r>
            <a:r>
              <a:rPr dirty="0">
                <a:ea typeface="微软雅黑" panose="020B0503020204020204" charset="-122"/>
                <a:sym typeface="+mn-ea"/>
              </a:rPr>
              <a:t>小组</a:t>
            </a:r>
            <a:r>
              <a:rPr lang="zh-CN" dirty="0">
                <a:ea typeface="微软雅黑" panose="020B0503020204020204" charset="-122"/>
                <a:sym typeface="+mn-ea"/>
              </a:rPr>
              <a:t>为单位</a:t>
            </a:r>
            <a:r>
              <a:rPr dirty="0">
                <a:ea typeface="微软雅黑" panose="020B0503020204020204" charset="-122"/>
                <a:sym typeface="+mn-ea"/>
              </a:rPr>
              <a:t>进行，</a:t>
            </a:r>
            <a:r>
              <a:rPr lang="zh-CN" dirty="0">
                <a:ea typeface="微软雅黑" panose="020B0503020204020204" charset="-122"/>
                <a:sym typeface="+mn-ea"/>
              </a:rPr>
              <a:t>小组内部</a:t>
            </a:r>
            <a:r>
              <a:rPr dirty="0">
                <a:ea typeface="微软雅黑" panose="020B0503020204020204" charset="-122"/>
                <a:sym typeface="+mn-ea"/>
              </a:rPr>
              <a:t>决定</a:t>
            </a:r>
            <a:r>
              <a:rPr lang="zh-CN" dirty="0">
                <a:ea typeface="微软雅黑" panose="020B0503020204020204" charset="-122"/>
                <a:sym typeface="+mn-ea"/>
              </a:rPr>
              <a:t>队员出场顺序</a:t>
            </a:r>
            <a:r>
              <a:rPr dirty="0">
                <a:ea typeface="微软雅黑" panose="020B0503020204020204" charset="-122"/>
                <a:sym typeface="+mn-ea"/>
              </a:rPr>
              <a:t>，</a:t>
            </a:r>
            <a:r>
              <a:rPr lang="zh-CN" dirty="0">
                <a:ea typeface="微软雅黑" panose="020B0503020204020204" charset="-122"/>
                <a:sym typeface="+mn-ea"/>
              </a:rPr>
              <a:t>每人一次挑战机会，</a:t>
            </a:r>
            <a:r>
              <a:rPr dirty="0">
                <a:ea typeface="微软雅黑" panose="020B0503020204020204" charset="-122"/>
                <a:sym typeface="+mn-ea"/>
              </a:rPr>
              <a:t>每组</a:t>
            </a:r>
            <a:r>
              <a:rPr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10分钟</a:t>
            </a:r>
            <a:r>
              <a:rPr dirty="0">
                <a:ea typeface="微软雅黑" panose="020B0503020204020204" charset="-122"/>
                <a:sym typeface="+mn-ea"/>
              </a:rPr>
              <a:t>时间</a:t>
            </a:r>
            <a:r>
              <a:rPr lang="zh-CN" dirty="0">
                <a:ea typeface="微软雅黑" panose="020B0503020204020204" charset="-122"/>
                <a:sym typeface="+mn-ea"/>
              </a:rPr>
              <a:t>挑战；</a:t>
            </a:r>
            <a:endParaRPr dirty="0">
              <a:ea typeface="微软雅黑" panose="020B0503020204020204" charset="-122"/>
            </a:endParaRPr>
          </a:p>
          <a:p>
            <a:pPr marL="655955">
              <a:lnSpc>
                <a:spcPct val="100000"/>
              </a:lnSpc>
              <a:spcBef>
                <a:spcPts val="2025"/>
              </a:spcBef>
            </a:pPr>
            <a:r>
              <a:rPr dirty="0">
                <a:ea typeface="微软雅黑" panose="020B0503020204020204" charset="-122"/>
                <a:sym typeface="+mn-ea"/>
              </a:rPr>
              <a:t>2</a:t>
            </a:r>
            <a:r>
              <a:rPr lang="zh-CN" dirty="0">
                <a:ea typeface="微软雅黑" panose="020B0503020204020204" charset="-122"/>
                <a:sym typeface="+mn-ea"/>
              </a:rPr>
              <a:t>、</a:t>
            </a:r>
            <a:r>
              <a:rPr dirty="0">
                <a:ea typeface="微软雅黑" panose="020B0503020204020204" charset="-122"/>
                <a:sym typeface="+mn-ea"/>
              </a:rPr>
              <a:t>游戏开始，</a:t>
            </a:r>
            <a:r>
              <a:rPr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第一个</a:t>
            </a:r>
            <a:r>
              <a:rPr dirty="0">
                <a:ea typeface="微软雅黑" panose="020B0503020204020204" charset="-122"/>
                <a:sym typeface="+mn-ea"/>
              </a:rPr>
              <a:t>出场的小组人员依次排队前进</a:t>
            </a:r>
            <a:r>
              <a:rPr lang="zh-CN" dirty="0">
                <a:ea typeface="微软雅黑" panose="020B0503020204020204" charset="-122"/>
                <a:sym typeface="+mn-ea"/>
              </a:rPr>
              <a:t>；</a:t>
            </a:r>
            <a:endParaRPr dirty="0">
              <a:ea typeface="微软雅黑" panose="020B0503020204020204" charset="-122"/>
            </a:endParaRPr>
          </a:p>
          <a:p>
            <a:pPr marL="655955">
              <a:lnSpc>
                <a:spcPct val="100000"/>
              </a:lnSpc>
              <a:spcBef>
                <a:spcPts val="2025"/>
              </a:spcBef>
            </a:pPr>
            <a:r>
              <a:rPr dirty="0">
                <a:ea typeface="微软雅黑" panose="020B0503020204020204" charset="-122"/>
                <a:sym typeface="+mn-ea"/>
              </a:rPr>
              <a:t>3</a:t>
            </a:r>
            <a:r>
              <a:rPr lang="zh-CN" dirty="0">
                <a:ea typeface="微软雅黑" panose="020B0503020204020204" charset="-122"/>
                <a:sym typeface="+mn-ea"/>
              </a:rPr>
              <a:t>、</a:t>
            </a:r>
            <a:r>
              <a:rPr dirty="0">
                <a:ea typeface="微软雅黑" panose="020B0503020204020204" charset="-122"/>
                <a:sym typeface="+mn-ea"/>
              </a:rPr>
              <a:t>玻璃桥由</a:t>
            </a:r>
            <a:r>
              <a:rPr lang="zh-CN" dirty="0">
                <a:ea typeface="微软雅黑" panose="020B0503020204020204" charset="-122"/>
                <a:sym typeface="+mn-ea"/>
              </a:rPr>
              <a:t>雷阵图</a:t>
            </a:r>
            <a:r>
              <a:rPr dirty="0">
                <a:ea typeface="微软雅黑" panose="020B0503020204020204" charset="-122"/>
                <a:sym typeface="+mn-ea"/>
              </a:rPr>
              <a:t>代替，</a:t>
            </a:r>
            <a:r>
              <a:rPr lang="zh-CN" dirty="0">
                <a:ea typeface="微软雅黑" panose="020B0503020204020204" charset="-122"/>
                <a:sym typeface="+mn-ea"/>
              </a:rPr>
              <a:t>走错</a:t>
            </a:r>
            <a:r>
              <a:rPr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“易碎玻</a:t>
            </a:r>
            <a:r>
              <a:rPr spc="-10"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璃</a:t>
            </a:r>
            <a:r>
              <a:rPr lang="en-US" spc="-10"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”</a:t>
            </a:r>
            <a:r>
              <a:rPr dirty="0">
                <a:ea typeface="微软雅黑" panose="020B0503020204020204" charset="-122"/>
                <a:sym typeface="+mn-ea"/>
              </a:rPr>
              <a:t>，红衣人会发出</a:t>
            </a:r>
            <a:r>
              <a:rPr spc="-5"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OUT</a:t>
            </a:r>
            <a:r>
              <a:rPr dirty="0">
                <a:ea typeface="微软雅黑" panose="020B0503020204020204" charset="-122"/>
                <a:sym typeface="+mn-ea"/>
              </a:rPr>
              <a:t>指令，</a:t>
            </a:r>
            <a:r>
              <a:rPr lang="zh-CN" dirty="0">
                <a:ea typeface="微软雅黑" panose="020B0503020204020204" charset="-122"/>
                <a:sym typeface="+mn-ea"/>
              </a:rPr>
              <a:t>该</a:t>
            </a:r>
            <a:r>
              <a:rPr lang="zh-CN" dirty="0">
                <a:ea typeface="微软雅黑" panose="020B0503020204020204" charset="-122"/>
                <a:sym typeface="+mn-ea"/>
              </a:rPr>
              <a:t>成员</a:t>
            </a:r>
            <a:r>
              <a:rPr lang="zh-CN" dirty="0">
                <a:ea typeface="微软雅黑" panose="020B0503020204020204" charset="-122"/>
                <a:sym typeface="+mn-ea"/>
              </a:rPr>
              <a:t>被</a:t>
            </a:r>
            <a:r>
              <a:rPr lang="zh-CN" dirty="0">
                <a:ea typeface="微软雅黑" panose="020B0503020204020204" charset="-122"/>
                <a:sym typeface="+mn-ea"/>
              </a:rPr>
              <a:t>淘汰</a:t>
            </a:r>
            <a:r>
              <a:rPr spc="-5" dirty="0">
                <a:ea typeface="微软雅黑" panose="020B0503020204020204" charset="-122"/>
                <a:sym typeface="+mn-ea"/>
              </a:rPr>
              <a:t>，没有发出指令，表示可继续前行</a:t>
            </a:r>
            <a:r>
              <a:rPr lang="zh-CN" spc="-5" dirty="0">
                <a:ea typeface="微软雅黑" panose="020B0503020204020204" charset="-122"/>
                <a:sym typeface="+mn-ea"/>
              </a:rPr>
              <a:t>，直到</a:t>
            </a:r>
            <a:r>
              <a:rPr spc="-5"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过完桥</a:t>
            </a:r>
            <a:r>
              <a:rPr lang="zh-CN" spc="-5" dirty="0">
                <a:ea typeface="微软雅黑" panose="020B0503020204020204" charset="-122"/>
                <a:sym typeface="+mn-ea"/>
              </a:rPr>
              <a:t>；</a:t>
            </a:r>
            <a:endParaRPr spc="-5" dirty="0">
              <a:ea typeface="微软雅黑" panose="020B0503020204020204" charset="-122"/>
            </a:endParaRPr>
          </a:p>
          <a:p>
            <a:pPr marL="655955">
              <a:lnSpc>
                <a:spcPct val="100000"/>
              </a:lnSpc>
              <a:spcBef>
                <a:spcPts val="2045"/>
              </a:spcBef>
            </a:pPr>
            <a:r>
              <a:rPr dirty="0">
                <a:ea typeface="微软雅黑" panose="020B0503020204020204" charset="-122"/>
                <a:sym typeface="+mn-ea"/>
              </a:rPr>
              <a:t>4</a:t>
            </a:r>
            <a:r>
              <a:rPr lang="zh-CN" dirty="0">
                <a:ea typeface="微软雅黑" panose="020B0503020204020204" charset="-122"/>
                <a:sym typeface="+mn-ea"/>
              </a:rPr>
              <a:t>、玻璃桥每五分钟</a:t>
            </a:r>
            <a:r>
              <a:rPr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更换</a:t>
            </a:r>
            <a:r>
              <a:rPr lang="zh-CN" dirty="0">
                <a:ea typeface="微软雅黑" panose="020B0503020204020204" charset="-122"/>
                <a:sym typeface="+mn-ea"/>
              </a:rPr>
              <a:t>一次路径；</a:t>
            </a:r>
            <a:endParaRPr dirty="0">
              <a:ea typeface="微软雅黑" panose="020B0503020204020204" charset="-122"/>
            </a:endParaRPr>
          </a:p>
          <a:p>
            <a:pPr marL="633730">
              <a:lnSpc>
                <a:spcPct val="100000"/>
              </a:lnSpc>
              <a:spcBef>
                <a:spcPts val="40"/>
              </a:spcBef>
            </a:pPr>
            <a:endParaRPr>
              <a:ea typeface="微软雅黑" panose="020B0503020204020204" charset="-122"/>
            </a:endParaRPr>
          </a:p>
          <a:p>
            <a:pPr marL="655955">
              <a:lnSpc>
                <a:spcPct val="100000"/>
              </a:lnSpc>
            </a:pPr>
            <a:r>
              <a:rPr dirty="0">
                <a:ea typeface="微软雅黑" panose="020B0503020204020204" charset="-122"/>
                <a:sym typeface="+mn-ea"/>
              </a:rPr>
              <a:t>5</a:t>
            </a:r>
            <a:r>
              <a:rPr lang="zh-CN" dirty="0">
                <a:ea typeface="微软雅黑" panose="020B0503020204020204" charset="-122"/>
                <a:sym typeface="+mn-ea"/>
              </a:rPr>
              <a:t>、</a:t>
            </a:r>
            <a:r>
              <a:rPr dirty="0">
                <a:ea typeface="微软雅黑" panose="020B0503020204020204" charset="-122"/>
                <a:sym typeface="+mn-ea"/>
              </a:rPr>
              <a:t>倒计时结束，还在桥上</a:t>
            </a:r>
            <a:r>
              <a:rPr lang="zh-CN" dirty="0">
                <a:ea typeface="微软雅黑" panose="020B0503020204020204" charset="-122"/>
                <a:sym typeface="+mn-ea"/>
              </a:rPr>
              <a:t>或未通过</a:t>
            </a:r>
            <a:r>
              <a:rPr dirty="0">
                <a:ea typeface="微软雅黑" panose="020B0503020204020204" charset="-122"/>
                <a:sym typeface="+mn-ea"/>
              </a:rPr>
              <a:t>的人员则</a:t>
            </a:r>
            <a:r>
              <a:rPr spc="5" dirty="0">
                <a:ea typeface="微软雅黑" panose="020B0503020204020204" charset="-122"/>
                <a:sym typeface="+mn-ea"/>
              </a:rPr>
              <a:t>被</a:t>
            </a:r>
            <a:r>
              <a:rPr dirty="0">
                <a:solidFill>
                  <a:srgbClr val="FF4E73"/>
                </a:solidFill>
                <a:ea typeface="微软雅黑" panose="020B0503020204020204" charset="-122"/>
                <a:sym typeface="+mn-ea"/>
              </a:rPr>
              <a:t>淘汰</a:t>
            </a:r>
            <a:r>
              <a:rPr lang="zh-CN" dirty="0">
                <a:ea typeface="微软雅黑" panose="020B0503020204020204" charset="-122"/>
                <a:sym typeface="+mn-ea"/>
              </a:rPr>
              <a:t>。</a:t>
            </a:r>
            <a:endParaRPr lang="zh-CN" spc="-5" dirty="0">
              <a:ea typeface="微软雅黑" panose="020B0503020204020204" charset="-122"/>
            </a:endParaRPr>
          </a:p>
        </p:txBody>
      </p:sp>
      <p:pic>
        <p:nvPicPr>
          <p:cNvPr id="2097176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77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609600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object 2" descr="C:\Users\46460\Desktop\008a-a5700678efaadd7822d403084cef5095.jpg008a-a5700678efaadd7822d403084cef509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635"/>
            <a:ext cx="12192000" cy="6843395"/>
          </a:xfrm>
          <a:prstGeom prst="rect">
            <a:avLst/>
          </a:prstGeom>
        </p:spPr>
      </p:pic>
      <p:sp>
        <p:nvSpPr>
          <p:cNvPr id="1048621" name="object 3"/>
          <p:cNvSpPr txBox="1"/>
          <p:nvPr/>
        </p:nvSpPr>
        <p:spPr>
          <a:xfrm>
            <a:off x="3657727" y="3124276"/>
            <a:ext cx="4596130" cy="10299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63290" algn="l"/>
              </a:tabLst>
            </a:pPr>
            <a:r>
              <a:rPr lang="zh-CN" sz="6000" b="1" spc="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拔	河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object 2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800"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拔河规则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23" name="object 3"/>
          <p:cNvSpPr txBox="1"/>
          <p:nvPr/>
        </p:nvSpPr>
        <p:spPr>
          <a:xfrm>
            <a:off x="2235454" y="2786634"/>
            <a:ext cx="7077075" cy="174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所有参与人员，按照小组方式进行，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以红衣人宣布的人数为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小组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参赛人数，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抽签决定对手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</a:t>
            </a:r>
            <a:r>
              <a:rPr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spc="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游戏开始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出场先后顺序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由红衣人指定；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拔河输的一方</a:t>
            </a:r>
            <a:r>
              <a:rPr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全体队员</a:t>
            </a:r>
            <a:r>
              <a:rPr lang="zh-CN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进入复活环节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79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object 2"/>
          <p:cNvSpPr txBox="1">
            <a:spLocks noGrp="1"/>
          </p:cNvSpPr>
          <p:nvPr>
            <p:ph type="title"/>
          </p:nvPr>
        </p:nvSpPr>
        <p:spPr>
          <a:xfrm>
            <a:off x="4230370" y="1090116"/>
            <a:ext cx="3650615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参与</a:t>
            </a:r>
            <a:r>
              <a:rPr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b="1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6000" b="1" spc="-925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0" name="图片 4" descr="微信图片_2021110908494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object 2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人员着装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1" name="object 3" descr="C:\Users\46460\Desktop\鱿鱼游戏\e718cc3b93e712009e60b46a8abf86d0.jpge718cc3b93e712009e60b46a8abf86d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24255" y="2241550"/>
            <a:ext cx="3161030" cy="2900680"/>
          </a:xfrm>
          <a:prstGeom prst="rect">
            <a:avLst/>
          </a:prstGeom>
        </p:spPr>
      </p:pic>
      <p:sp>
        <p:nvSpPr>
          <p:cNvPr id="1048626" name="object 4"/>
          <p:cNvSpPr txBox="1"/>
          <p:nvPr/>
        </p:nvSpPr>
        <p:spPr>
          <a:xfrm>
            <a:off x="5883909" y="2787141"/>
            <a:ext cx="4274820" cy="93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现场参与人员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上衣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着装如图所示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胸前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、背后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号码每人一号，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随机发放。</a:t>
            </a:r>
            <a:endParaRPr lang="zh-CN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2" name="图片 4" descr="微信图片_202111090854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83" name="图片 5" descr="微信图片_2021110908494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object 2"/>
          <p:cNvSpPr txBox="1">
            <a:spLocks noGrp="1"/>
          </p:cNvSpPr>
          <p:nvPr>
            <p:ph type="title"/>
          </p:nvPr>
        </p:nvSpPr>
        <p:spPr>
          <a:xfrm>
            <a:off x="1053185" y="823925"/>
            <a:ext cx="1452245" cy="483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剧情介绍</a:t>
            </a:r>
            <a:endParaRPr lang="zh-CN" sz="2800" b="1" spc="5" dirty="0">
              <a:solidFill>
                <a:srgbClr val="E8EDD7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4" name="object 3"/>
          <p:cNvSpPr txBox="1"/>
          <p:nvPr/>
        </p:nvSpPr>
        <p:spPr>
          <a:xfrm>
            <a:off x="2133726" y="2514854"/>
            <a:ext cx="7799070" cy="229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一群人突然接到神秘邀请，去参加一场生存游戏，胜者可获得的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****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的奖励。生存游戏的地点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****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，参与者将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分成若干个小组开展游戏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，直至最终获胜者的诞生。该剧涉及的游戏是20世纪70年代至80年代儿童游戏，包含“一二三 木头人”、“抠糖饼”、“打弹珠”、“走玻璃桥”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“拔河”、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“鱿鱼游戏”。但在童年游戏的外表下，本质是场生存游戏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b="1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5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56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object 2"/>
          <p:cNvSpPr txBox="1">
            <a:spLocks noGrp="1"/>
          </p:cNvSpPr>
          <p:nvPr>
            <p:ph type="title"/>
          </p:nvPr>
        </p:nvSpPr>
        <p:spPr>
          <a:xfrm>
            <a:off x="4230370" y="1090116"/>
            <a:ext cx="4514887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工 作 </a:t>
            </a:r>
            <a:r>
              <a:rPr sz="6000" b="1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6000" b="1" spc="-925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4" name="图片 4" descr="微信图片_2021110908494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bject 2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人员着装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5" name="object 3" descr="C:\Users\46460\Desktop\8d55-585a543ec1259dd84353bf772b445a8d.jpg8d55-585a543ec1259dd84353bf772b445a8d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371726" y="2590989"/>
            <a:ext cx="3602736" cy="1885315"/>
          </a:xfrm>
          <a:prstGeom prst="rect">
            <a:avLst/>
          </a:prstGeom>
        </p:spPr>
      </p:pic>
      <p:sp>
        <p:nvSpPr>
          <p:cNvPr id="1048629" name="object 4"/>
          <p:cNvSpPr txBox="1"/>
          <p:nvPr/>
        </p:nvSpPr>
        <p:spPr>
          <a:xfrm>
            <a:off x="5867399" y="2971799"/>
            <a:ext cx="3817620" cy="123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现场红衣人数量配备为每组一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红衣人着装如左图所示，全套装备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、根据需要手持防真长枪</a:t>
            </a:r>
            <a:endParaRPr lang="zh-CN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6" name="图片 4" descr="微信图片_202111090854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87" name="图片 5" descr="微信图片_2021110908494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object 2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人员着装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1" name="object 3"/>
          <p:cNvSpPr txBox="1"/>
          <p:nvPr/>
        </p:nvSpPr>
        <p:spPr>
          <a:xfrm>
            <a:off x="5883909" y="2737484"/>
            <a:ext cx="4960620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现场黑衣人数量配备为一位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黑衣人着装如左图所示，全套装备（带面具）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8" name="object 4" descr="C:\Users\46460\Desktop\图片2_副本.png图片2_副本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168016" y="1795272"/>
            <a:ext cx="1601470" cy="3840479"/>
          </a:xfrm>
          <a:prstGeom prst="rect">
            <a:avLst/>
          </a:prstGeom>
        </p:spPr>
      </p:pic>
      <p:pic>
        <p:nvPicPr>
          <p:cNvPr id="2097189" name="图片 4" descr="微信图片_202111090854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90" name="图片 5" descr="微信图片_2021110908494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object 2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pic>
          <p:nvPicPr>
            <p:cNvPr id="2097191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2097192" name="object 4" descr="C:\Users\46460\Desktop\O1CN01svDzCD1ZWYu0ZQYvi_!!2992783202.jpgO1CN01svDzCD1ZWYu0ZQYvi_!!2992783202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13765" y="2152015"/>
              <a:ext cx="2145665" cy="1877695"/>
            </a:xfrm>
            <a:prstGeom prst="rect">
              <a:avLst/>
            </a:prstGeom>
          </p:spPr>
        </p:pic>
      </p:grpSp>
      <p:sp>
        <p:nvSpPr>
          <p:cNvPr id="1048632" name="object 5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项目物料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" name="object 6"/>
          <p:cNvGrpSpPr/>
          <p:nvPr/>
        </p:nvGrpSpPr>
        <p:grpSpPr>
          <a:xfrm>
            <a:off x="3419855" y="2151888"/>
            <a:ext cx="7533069" cy="1883664"/>
            <a:chOff x="3419855" y="2151888"/>
            <a:chExt cx="7533069" cy="1883664"/>
          </a:xfrm>
        </p:grpSpPr>
        <p:pic>
          <p:nvPicPr>
            <p:cNvPr id="2097193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55" y="2151888"/>
              <a:ext cx="2502407" cy="1883664"/>
            </a:xfrm>
            <a:prstGeom prst="rect">
              <a:avLst/>
            </a:prstGeom>
          </p:spPr>
        </p:pic>
        <p:pic>
          <p:nvPicPr>
            <p:cNvPr id="2097194" name="object 8" descr="C:\Users\46460\Desktop\微信图片_20211117215408.jpg微信图片_20211117215408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19010" y="2163953"/>
              <a:ext cx="1133475" cy="1871345"/>
            </a:xfrm>
            <a:prstGeom prst="rect">
              <a:avLst/>
            </a:prstGeom>
          </p:spPr>
        </p:pic>
        <p:pic>
          <p:nvPicPr>
            <p:cNvPr id="2097195" name="object 9" descr="C:\Users\46460\Desktop\O1CN01H2wgxG1ZxaBiv1CKB_!!231863261.jpgO1CN01H2wgxG1ZxaBiv1CKB_!!231863261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081579" y="2164080"/>
              <a:ext cx="1871345" cy="1871472"/>
            </a:xfrm>
            <a:prstGeom prst="rect">
              <a:avLst/>
            </a:prstGeom>
          </p:spPr>
        </p:pic>
      </p:grpSp>
      <p:sp>
        <p:nvSpPr>
          <p:cNvPr id="1048633" name="object 10"/>
          <p:cNvSpPr txBox="1"/>
          <p:nvPr/>
        </p:nvSpPr>
        <p:spPr>
          <a:xfrm>
            <a:off x="1439925" y="4248353"/>
            <a:ext cx="941069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玻璃弹珠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4" name="object 11"/>
          <p:cNvSpPr txBox="1"/>
          <p:nvPr/>
        </p:nvSpPr>
        <p:spPr>
          <a:xfrm>
            <a:off x="4427346" y="4248353"/>
            <a:ext cx="482600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糖</a:t>
            </a:r>
            <a:r>
              <a:rPr lang="zh-CN" sz="1800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饼</a:t>
            </a:r>
            <a:endParaRPr lang="zh-CN" sz="1800" spc="-5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5" name="object 12"/>
          <p:cNvSpPr txBox="1"/>
          <p:nvPr/>
        </p:nvSpPr>
        <p:spPr>
          <a:xfrm>
            <a:off x="6987285" y="4248353"/>
            <a:ext cx="712470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玻璃桥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6" name="object 13"/>
          <p:cNvSpPr txBox="1"/>
          <p:nvPr/>
        </p:nvSpPr>
        <p:spPr>
          <a:xfrm>
            <a:off x="9660128" y="4248353"/>
            <a:ext cx="711200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拔河绳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96" name="图片 13" descr="微信图片_202111090854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97" name="图片 14" descr="微信图片_20211109084945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048637" name="object 3"/>
          <p:cNvSpPr txBox="1">
            <a:spLocks noGrp="1"/>
          </p:cNvSpPr>
          <p:nvPr>
            <p:ph type="title"/>
          </p:nvPr>
        </p:nvSpPr>
        <p:spPr>
          <a:xfrm>
            <a:off x="903833" y="564895"/>
            <a:ext cx="145351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项目报价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194304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74445" y="1153160"/>
          <a:ext cx="9573576" cy="53098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6370"/>
                <a:gridCol w="2153920"/>
                <a:gridCol w="2034222"/>
                <a:gridCol w="1974532"/>
                <a:gridCol w="1974532"/>
              </a:tblGrid>
              <a:tr h="902335">
                <a:tc gridSpan="5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400" spc="130" baseline="0" dirty="0">
                          <a:solidFill>
                            <a:srgbClr val="EE378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鱿鱼游戏主题活动报价</a:t>
                      </a:r>
                      <a:endParaRPr lang="zh-CN" altLang="en-US" sz="2400" b="1" spc="130" baseline="0" dirty="0">
                        <a:solidFill>
                          <a:srgbClr val="EE378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cPr marL="69558" marR="69558" marT="34779" marB="3477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0078D7"/>
                    </a:solidFill>
                  </a:tcPr>
                </a:tc>
                <a:tc hMerge="1"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9558" marR="69558" marT="34779" marB="3477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0078D7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46735">
                <a:tc rowSpan="2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600" b="1" spc="12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600" b="1" spc="12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 gridSpan="2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sz="1600" b="1" spc="12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项目与单位</a:t>
                      </a:r>
                      <a:endParaRPr lang="zh-CN" sz="1600" b="1" spc="12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600" b="1" spc="12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数量与合计</a:t>
                      </a:r>
                      <a:endParaRPr lang="zh-CN" altLang="en-US" sz="1600" b="1" spc="12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43230">
                <a:tc vMerge="1">
                  <a:tcPr>
                    <a:lnL w="38100">
                      <a:solidFill>
                        <a:srgbClr val="004376"/>
                      </a:solidFill>
                      <a:prstDash val="solid"/>
                    </a:lnL>
                    <a:lnR w="3175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600" b="1" spc="12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altLang="en-US" sz="1600" b="1" spc="12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600" b="1" spc="12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</a:t>
                      </a:r>
                      <a:endParaRPr lang="zh-CN" altLang="en-US" sz="1600" b="1" spc="12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600" b="1" spc="12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  <a:endParaRPr lang="zh-CN" altLang="en-US" sz="1600" b="1" spc="12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600" b="1" spc="12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合计（元）</a:t>
                      </a:r>
                      <a:endParaRPr lang="zh-CN" altLang="en-US" sz="1600" b="1" spc="12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01</a:t>
                      </a:r>
                      <a:endParaRPr lang="en-US" altLang="zh-CN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交通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02</a:t>
                      </a:r>
                      <a:endParaRPr lang="en-US" altLang="zh-CN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餐饮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桌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03</a:t>
                      </a:r>
                      <a:endParaRPr lang="en-US" altLang="zh-CN" sz="1400" b="1" spc="6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活动与策划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04</a:t>
                      </a:r>
                      <a:endParaRPr lang="en-US" altLang="zh-CN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道具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en-US" altLang="zh-CN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05</a:t>
                      </a:r>
                      <a:endParaRPr lang="en-US" altLang="zh-CN" sz="1400" b="1" spc="6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门票与场地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06</a:t>
                      </a:r>
                      <a:endParaRPr lang="en-US" altLang="zh-CN" sz="1400" b="1" spc="6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教练与工作人员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07</a:t>
                      </a:r>
                      <a:endParaRPr lang="en-US" altLang="zh-CN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奖品与横幅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</a:t>
                      </a:r>
                      <a:endParaRPr lang="zh-CN" altLang="en-US" sz="1400" b="1" spc="6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08</a:t>
                      </a:r>
                      <a:endParaRPr lang="en-US" altLang="zh-CN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摄影与摄像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位</a:t>
                      </a:r>
                      <a:endParaRPr lang="zh-CN" altLang="en-US" sz="1400" b="1" spc="60" baseline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en-US" altLang="zh-CN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09</a:t>
                      </a:r>
                      <a:endParaRPr lang="en-US" altLang="zh-CN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60" baseline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合计</a:t>
                      </a: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b="1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61C1A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400" spc="60" baseline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97199" name="图片 6" descr="微信图片_202111090854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304800"/>
            <a:ext cx="774700" cy="1386840"/>
          </a:xfrm>
          <a:prstGeom prst="rect">
            <a:avLst/>
          </a:prstGeom>
        </p:spPr>
      </p:pic>
      <p:pic>
        <p:nvPicPr>
          <p:cNvPr id="2097200" name="图片 3" descr="微信图片_20211109084945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685800"/>
            <a:ext cx="916305" cy="882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object 2"/>
          <p:cNvSpPr txBox="1">
            <a:spLocks noGrp="1"/>
          </p:cNvSpPr>
          <p:nvPr>
            <p:ph type="title"/>
          </p:nvPr>
        </p:nvSpPr>
        <p:spPr>
          <a:xfrm>
            <a:off x="1053185" y="747725"/>
            <a:ext cx="1452245" cy="483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鱿鱼前言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6" name="object 3"/>
          <p:cNvSpPr txBox="1"/>
          <p:nvPr/>
        </p:nvSpPr>
        <p:spPr>
          <a:xfrm>
            <a:off x="1146175" y="1524000"/>
            <a:ext cx="9968230" cy="508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当人生已经走到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绝境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，你愿意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付出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多少代价争取翻身的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8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lang="zh-CN"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剧中的这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些人可能存在社会中，他们的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故事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是如此真实导致他们必须做这些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可怕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的事情，为了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脱离贫困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，心甘情愿地接受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严酷条件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《鱿鱼游戏》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中的参与者们或许每个人都站在了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非生即死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的绝境面前，而我们在惊恐那些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冷血游戏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的时候，我们在探讨人性可怖的时候，我们在申斥主办者们丧心病狂的时候，是不是该冷静下来想一想一切的起源，陷入债务陷阱的“鱿鱼游戏”的参与者们的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今天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，希望不是我们的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明天</a:t>
            </a:r>
            <a:r>
              <a:rPr lang="zh-CN"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1800" b="1" dirty="0">
              <a:solidFill>
                <a:srgbClr val="FF4E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《鱿鱼游戏》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之所以能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爆火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，就在于它足够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、真实且具有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冲击力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。首先是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。该剧的情节设定足够简单：一批人一起玩游戏，赢者进入下一轮，输者淘汰。6款游戏分别为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123木头人、抠糖饼、拔河、弹珠、过河、鱿鱼游戏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，大多属于童年游戏，</a:t>
            </a:r>
            <a:r>
              <a:rPr lang="zh-CN"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参与者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不用“烧脑”弄懂游戏规则。因此，观看《鱿鱼游戏》基本不需要什么门槛，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不同地区、不同受教育水平、不同年龄层次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的用户都易接受。其次是真实。剧中的游戏是大部分观众童年时玩过的游戏，游戏真实让人有</a:t>
            </a:r>
            <a:r>
              <a:rPr sz="1800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代入感</a:t>
            </a:r>
            <a:r>
              <a:rPr sz="18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7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58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object 2"/>
          <p:cNvSpPr txBox="1">
            <a:spLocks noGrp="1"/>
          </p:cNvSpPr>
          <p:nvPr>
            <p:ph type="title"/>
          </p:nvPr>
        </p:nvSpPr>
        <p:spPr>
          <a:xfrm>
            <a:off x="1053185" y="823925"/>
            <a:ext cx="1452245" cy="483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鱿鱼</a:t>
            </a:r>
            <a:r>
              <a:rPr lang="zh-CN"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提示</a:t>
            </a:r>
            <a:endParaRPr lang="zh-CN" sz="2800" b="1" spc="5" dirty="0">
              <a:solidFill>
                <a:srgbClr val="E8EDD7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8" name="object 3"/>
          <p:cNvSpPr txBox="1"/>
          <p:nvPr/>
        </p:nvSpPr>
        <p:spPr>
          <a:xfrm>
            <a:off x="1981200" y="2001520"/>
            <a:ext cx="8354060" cy="400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欢迎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各位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来到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鱿鱼游戏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，这是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一个项目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复杂、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实力与运</a:t>
            </a:r>
            <a:r>
              <a:rPr b="1" spc="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相互交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的空间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需要你拥有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一颗童心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，去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争取那一份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社会的生存并为最终的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荣耀而拼搏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，放下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生活与工作中的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烦恼与压力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，做一</a:t>
            </a:r>
            <a:r>
              <a:rPr b="1" spc="-3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童趣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的自己，游戏会因你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投入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更精彩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，机遇处处都有，都是留给胆大的人，从来不是留给胆小鬼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b="1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鱿鱼游戏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的世界里</a:t>
            </a:r>
            <a:r>
              <a:rPr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的行动听从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红衣人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指示，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所有参与的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</a:t>
            </a:r>
            <a:r>
              <a:rPr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红衣人宣布的规则开展。</a:t>
            </a:r>
            <a:endParaRPr lang="zh-CN" b="1" dirty="0">
              <a:solidFill>
                <a:srgbClr val="FF4E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5080" indent="408305" algn="just">
              <a:lnSpc>
                <a:spcPct val="150000"/>
              </a:lnSpc>
              <a:spcBef>
                <a:spcPts val="100"/>
              </a:spcBef>
            </a:pP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红衣人团队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会本</a:t>
            </a:r>
            <a:r>
              <a:rPr b="1" spc="-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着</a:t>
            </a:r>
            <a:r>
              <a:rPr b="1"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公开、公平</a:t>
            </a:r>
            <a:r>
              <a:rPr lang="zh-CN" b="1"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b="1"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</a:t>
            </a:r>
            <a:r>
              <a:rPr lang="zh-CN" b="1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b="1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原则，为各位创造一个良好的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游戏体验环境。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1005">
              <a:lnSpc>
                <a:spcPct val="100000"/>
              </a:lnSpc>
            </a:pP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预祝各位，在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鱿鱼游戏</a:t>
            </a:r>
            <a:r>
              <a:rPr lang="zh-CN"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b="1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的世界里玩</a:t>
            </a:r>
            <a:r>
              <a:rPr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开心</a:t>
            </a:r>
            <a:r>
              <a:rPr lang="zh-CN" b="1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zh-CN" b="1" dirty="0">
              <a:solidFill>
                <a:srgbClr val="FF4E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9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60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bject 2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鱿鱼规则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0" name="object 3"/>
          <p:cNvSpPr txBox="1"/>
          <p:nvPr/>
        </p:nvSpPr>
        <p:spPr>
          <a:xfrm>
            <a:off x="2145919" y="2180082"/>
            <a:ext cx="8296275" cy="312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所有参与人员，游戏过程中没有姓名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职位，均</a:t>
            </a:r>
            <a:r>
              <a:rPr sz="1800" spc="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</a:t>
            </a:r>
            <a:r>
              <a:rPr lang="zh-CN" sz="1800" spc="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随机的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代替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所有参与人员，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游戏过程中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必须听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黑衣人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红衣人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指挥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所有参与人员，根据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特定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分成</a:t>
            </a:r>
            <a:r>
              <a:rPr sz="1800"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6-1</a:t>
            </a:r>
            <a:r>
              <a:rPr lang="en-US" sz="1800"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为一小组；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游戏项目以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单人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PK和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</a:t>
            </a:r>
            <a:r>
              <a:rPr sz="1800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PK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两种方式进行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单项游戏中，触犯规则的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人员或失败的团队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暂时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退出该游戏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游戏最终将以团队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最终的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积分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</a:t>
            </a:r>
            <a:r>
              <a:rPr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量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总和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，来进行排名，选出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冠</a:t>
            </a:r>
            <a:r>
              <a:rPr spc="-5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军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团队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97161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62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object 2"/>
          <p:cNvSpPr txBox="1">
            <a:spLocks noGrp="1"/>
          </p:cNvSpPr>
          <p:nvPr>
            <p:ph type="title"/>
          </p:nvPr>
        </p:nvSpPr>
        <p:spPr>
          <a:xfrm>
            <a:off x="1062939" y="833374"/>
            <a:ext cx="1452245" cy="4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活动流程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2" name="object 3"/>
          <p:cNvSpPr txBox="1"/>
          <p:nvPr/>
        </p:nvSpPr>
        <p:spPr>
          <a:xfrm>
            <a:off x="2591053" y="1501521"/>
            <a:ext cx="1720839" cy="262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09: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0-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09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09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0-10: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10: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0-1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20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20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pc="-10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0-</a:t>
            </a:r>
            <a:r>
              <a:rPr lang="en-US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11</a:t>
            </a:r>
            <a:r>
              <a:rPr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:00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3" name="object 4"/>
          <p:cNvSpPr txBox="1"/>
          <p:nvPr/>
        </p:nvSpPr>
        <p:spPr>
          <a:xfrm>
            <a:off x="4572000" y="1425575"/>
            <a:ext cx="6120130" cy="444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开场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神秘人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组织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破冰、热身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换装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lang="zh-CN" sz="1800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规则讲解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-以小组为单位集合，讲解第一轮任务规则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4160"/>
              </a:lnSpc>
              <a:spcBef>
                <a:spcPts val="440"/>
              </a:spcBef>
            </a:pPr>
            <a:r>
              <a:rPr lang="zh-CN" sz="1800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第一项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2 3木头人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lang="zh-CN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第二项</a:t>
            </a:r>
            <a:r>
              <a:rPr lang="en-US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抠糖饼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2510155" indent="9525">
              <a:lnSpc>
                <a:spcPct val="190000"/>
              </a:lnSpc>
              <a:spcBef>
                <a:spcPts val="310"/>
              </a:spcBef>
            </a:pPr>
            <a:r>
              <a:rPr lang="zh-CN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第三项</a:t>
            </a:r>
            <a:r>
              <a:rPr lang="en-US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打弹珠</a:t>
            </a:r>
            <a:endParaRPr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2510155" indent="9525">
              <a:lnSpc>
                <a:spcPct val="190000"/>
              </a:lnSpc>
              <a:spcBef>
                <a:spcPts val="310"/>
              </a:spcBef>
            </a:pPr>
            <a:r>
              <a:rPr lang="zh-CN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第四项</a:t>
            </a:r>
            <a:r>
              <a:rPr lang="en-US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走玻璃桥</a:t>
            </a:r>
            <a:endParaRPr lang="zh-CN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2510155" indent="9525">
              <a:lnSpc>
                <a:spcPct val="190000"/>
              </a:lnSpc>
              <a:spcBef>
                <a:spcPts val="310"/>
              </a:spcBef>
            </a:pPr>
            <a:r>
              <a:rPr lang="zh-CN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第五项</a:t>
            </a:r>
            <a:r>
              <a:rPr lang="en-US" spc="-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拔河</a:t>
            </a:r>
            <a:endParaRPr lang="zh-CN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lang="zh-CN" sz="1800" dirty="0">
                <a:solidFill>
                  <a:srgbClr val="FF33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结束</a:t>
            </a:r>
            <a:r>
              <a:rPr lang="en-US" alt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颁奖、总结、合影</a:t>
            </a:r>
            <a:endParaRPr lang="zh-CN" altLang="en-US" sz="1800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4" name="object 3"/>
          <p:cNvSpPr txBox="1"/>
          <p:nvPr/>
        </p:nvSpPr>
        <p:spPr>
          <a:xfrm>
            <a:off x="2591053" y="4190746"/>
            <a:ext cx="1316355" cy="197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:00-1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0-1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135"/>
              </a:spcBef>
            </a:pP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0-1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sz="1800" spc="-5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50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1830"/>
              </a:spcBef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63" name="图片 5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64" name="图片 6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2" descr="C:\Users\46460\Desktop\v2_f960b87404594b0a97e5fc23be818f73_img_000.pngv2_f960b87404594b0a97e5fc23be818f73_img_0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303" y="0"/>
            <a:ext cx="12177395" cy="6852285"/>
          </a:xfrm>
          <a:prstGeom prst="rect">
            <a:avLst/>
          </a:prstGeom>
        </p:spPr>
      </p:pic>
      <p:sp>
        <p:nvSpPr>
          <p:cNvPr id="1048605" name="object 2"/>
          <p:cNvSpPr txBox="1">
            <a:spLocks noGrp="1"/>
          </p:cNvSpPr>
          <p:nvPr>
            <p:ph type="title"/>
          </p:nvPr>
        </p:nvSpPr>
        <p:spPr>
          <a:xfrm>
            <a:off x="4230370" y="1090116"/>
            <a:ext cx="4906691" cy="1028700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E8EDD7"/>
                </a:solidFill>
                <a:latin typeface="微软雅黑" panose="020B0503020204020204" charset="-122"/>
                <a:cs typeface="微软雅黑" panose="020B0503020204020204" charset="-122"/>
              </a:rPr>
              <a:t>游 戏 </a:t>
            </a:r>
            <a:r>
              <a:rPr sz="6000" b="1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开</a:t>
            </a:r>
            <a:r>
              <a:rPr sz="6000" b="1" spc="-925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0" b="1" dirty="0">
                <a:solidFill>
                  <a:srgbClr val="FF4E73"/>
                </a:solidFill>
                <a:latin typeface="微软雅黑" panose="020B0503020204020204" charset="-122"/>
                <a:cs typeface="微软雅黑" panose="020B0503020204020204" charset="-122"/>
              </a:rPr>
              <a:t>始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ject 2" descr="C:\Users\46460\Desktop\v2_8064e87a45c54062b3a59b7e32ab7322_img_000.jpgv2_8064e87a45c54062b3a59b7e32ab7322_img_000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09" name="object 4" descr="7b0a20202020227461726765744d6f64756c65223a202270726f636573734f6e6c696e65466f6e7473220a7d0a"/>
          <p:cNvSpPr txBox="1"/>
          <p:nvPr/>
        </p:nvSpPr>
        <p:spPr>
          <a:xfrm rot="45541">
            <a:off x="1097277" y="-424589"/>
            <a:ext cx="572051" cy="6854190"/>
          </a:xfrm>
          <a:prstGeom prst="rect">
            <a:avLst/>
          </a:prstGeom>
        </p:spPr>
        <p:txBody>
          <a:bodyPr vert="horz" wrap="square" lIns="0" tIns="542290" rIns="0" bIns="0" rtlCol="0">
            <a:spAutoFit/>
          </a:bodyPr>
          <a:p>
            <a:pPr marL="38100">
              <a:lnSpc>
                <a:spcPct val="100000"/>
              </a:lnSpc>
              <a:spcBef>
                <a:spcPts val="2480"/>
              </a:spcBef>
            </a:pPr>
            <a:r>
              <a:rPr lang="en-US" altLang="zh-CN" sz="5400" b="1">
                <a:solidFill>
                  <a:srgbClr val="FF0000"/>
                </a:solidFill>
                <a:latin typeface="汉仪颜楷繁" panose="02010600000101010101" charset="-122"/>
                <a:ea typeface="汉仪颜楷繁" panose="02010600000101010101" charset="-122"/>
                <a:cs typeface="汉仪颜楷繁" panose="02010600000101010101" charset="-122"/>
                <a:sym typeface="华康俪金黑W8" panose="020B0809000000000000" charset="-122"/>
              </a:rPr>
              <a:t>1</a:t>
            </a:r>
            <a:r>
              <a:rPr lang="en-US" altLang="zh-CN" sz="5400" b="1">
                <a:solidFill>
                  <a:srgbClr val="FF0000"/>
                </a:solidFill>
                <a:latin typeface="汉仪颜楷繁" panose="02010600000101010101" charset="-122"/>
                <a:ea typeface="汉仪颜楷繁" panose="02010600000101010101" charset="-122"/>
                <a:cs typeface="汉仪颜楷繁" panose="02010600000101010101" charset="-122"/>
                <a:sym typeface="华康俪金黑W8" panose="020B0809000000000000" charset="-122"/>
              </a:rPr>
              <a:t>2</a:t>
            </a:r>
            <a:r>
              <a:rPr lang="en-US" altLang="zh-CN" sz="5400" b="1">
                <a:solidFill>
                  <a:srgbClr val="FF0000"/>
                </a:solidFill>
                <a:latin typeface="汉仪颜楷繁" panose="02010600000101010101" charset="-122"/>
                <a:ea typeface="汉仪颜楷繁" panose="02010600000101010101" charset="-122"/>
                <a:cs typeface="汉仪颜楷繁" panose="02010600000101010101" charset="-122"/>
                <a:sym typeface="华康俪金黑W8" panose="020B0809000000000000" charset="-122"/>
              </a:rPr>
              <a:t>3</a:t>
            </a:r>
            <a:r>
              <a:rPr lang="zh-CN" altLang="zh-CN" sz="5400" b="1">
                <a:solidFill>
                  <a:srgbClr val="FF0000"/>
                </a:solidFill>
                <a:latin typeface="汉仪颜楷繁" panose="02010600000101010101" charset="-122"/>
                <a:ea typeface="汉仪颜楷繁" panose="02010600000101010101" charset="-122"/>
                <a:cs typeface="汉仪颜楷繁" panose="02010600000101010101" charset="-122"/>
                <a:sym typeface="华康俪金黑W8" panose="020B0809000000000000" charset="-122"/>
              </a:rPr>
              <a:t>木头</a:t>
            </a:r>
            <a:r>
              <a:rPr lang="zh-CN" altLang="zh-CN" sz="5400" b="1">
                <a:solidFill>
                  <a:srgbClr val="FF0000"/>
                </a:solidFill>
                <a:latin typeface="汉仪颜楷繁" panose="02010600000101010101" charset="-122"/>
                <a:ea typeface="汉仪颜楷繁" panose="02010600000101010101" charset="-122"/>
                <a:cs typeface="汉仪颜楷繁" panose="02010600000101010101" charset="-122"/>
                <a:sym typeface="华康俪金黑W8" panose="020B0809000000000000" charset="-122"/>
              </a:rPr>
              <a:t>人</a:t>
            </a:r>
            <a:endParaRPr sz="5400" b="1">
              <a:solidFill>
                <a:srgbClr val="FF0000"/>
              </a:solidFill>
              <a:latin typeface="汉仪颜楷繁" panose="02010600000101010101" charset="-122"/>
              <a:ea typeface="汉仪颜楷繁" panose="02010600000101010101" charset="-122"/>
              <a:cs typeface="汉仪颜楷繁" panose="02010600000101010101" charset="-122"/>
              <a:sym typeface="华康俪金黑W8" panose="020B0809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object 2"/>
          <p:cNvSpPr txBox="1">
            <a:spLocks noGrp="1"/>
          </p:cNvSpPr>
          <p:nvPr>
            <p:ph type="title"/>
          </p:nvPr>
        </p:nvSpPr>
        <p:spPr>
          <a:xfrm>
            <a:off x="1062990" y="833120"/>
            <a:ext cx="2985135" cy="483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105"/>
              </a:spcBef>
              <a:buClrTx/>
              <a:buSzTx/>
              <a:buFontTx/>
            </a:pPr>
            <a:r>
              <a:rPr lang="zh-CN" sz="2800" b="1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2 3木头人规则</a:t>
            </a:r>
            <a:endParaRPr lang="zh-CN" sz="2800" b="1" spc="5" dirty="0">
              <a:solidFill>
                <a:srgbClr val="E8EDD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1" name="object 3"/>
          <p:cNvSpPr txBox="1"/>
          <p:nvPr/>
        </p:nvSpPr>
        <p:spPr>
          <a:xfrm>
            <a:off x="1905000" y="2362200"/>
            <a:ext cx="9109710" cy="256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所有参与人员，站在起点线后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有利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的位置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，择机在规定时间内快速通过挑战区；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游戏开始，只允许在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音乐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800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 spc="-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 spc="-1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800" spc="-1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木头人声音的时间</a:t>
            </a:r>
            <a:r>
              <a:rPr sz="1800" spc="5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黑衣人声音完毕，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回头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，发现还在移动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或身体任何部位动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除眼睛外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立即</a:t>
            </a:r>
            <a:r>
              <a:rPr sz="1800"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淘汰出局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未在</a:t>
            </a:r>
            <a:r>
              <a:rPr dirty="0">
                <a:solidFill>
                  <a:srgbClr val="FF4E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规定时间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内抵达终点的人员视为淘汰出局；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sz="1800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被淘汰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出局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者，退出本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轮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游戏，由红衣人</a:t>
            </a:r>
            <a:r>
              <a:rPr lang="zh-CN"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处罚</a:t>
            </a:r>
            <a:r>
              <a:rPr dirty="0">
                <a:solidFill>
                  <a:srgbClr val="E8EDD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1800" dirty="0">
              <a:solidFill>
                <a:srgbClr val="FF4E7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97167" name="图片 3" descr="微信图片_20211109085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381000"/>
            <a:ext cx="774700" cy="1170305"/>
          </a:xfrm>
          <a:prstGeom prst="rect">
            <a:avLst/>
          </a:prstGeom>
        </p:spPr>
      </p:pic>
      <p:pic>
        <p:nvPicPr>
          <p:cNvPr id="2097168" name="图片 4" descr="微信图片_2021110908494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661035"/>
            <a:ext cx="694055" cy="7708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dab3633-b1ef-4925-ad11-5134abfd7e58}"/>
  <p:tag name="KSO_WM_UNIT_HIGHLIGHT" val="0"/>
  <p:tag name="KSO_WM_UNIT_COMPATIBLE" val="0"/>
  <p:tag name="KSO_WM_UNIT_DIAGRAM_ISNUMVISUAL" val="0"/>
  <p:tag name="KSO_WM_UNIT_DIAGRAM_ISREFERUNIT" val="0"/>
  <p:tag name="KSO_WM_UNIT_ID" val="mixed20203791_1*β*1"/>
  <p:tag name="KSO_WM_TEMPLATE_CATEGORY" val="mixed"/>
  <p:tag name="KSO_WM_TEMPLATE_INDEX" val="20203791"/>
  <p:tag name="KSO_WM_UNIT_LAYERLEVEL" val="1"/>
  <p:tag name="KSO_WM_TAG_VERSION" val="1.0"/>
  <p:tag name="KSO_WM_BEAUTIFY_FLAG" val="#wm#"/>
  <p:tag name="KSO_WM_UNIT_VALUE" val="1509*2657"/>
  <p:tag name="KSO_WM_UNIT_TYPE" val="β"/>
  <p:tag name="KSO_WM_UNIT_INDEX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WPS 演示</Application>
  <PresentationFormat/>
  <Paragraphs>219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方正粗黑宋简体</vt:lpstr>
      <vt:lpstr>汉仪颜楷繁</vt:lpstr>
      <vt:lpstr>华康俪金黑W8</vt:lpstr>
      <vt:lpstr>Calibri</vt:lpstr>
      <vt:lpstr>Arial Unicode MS</vt:lpstr>
      <vt:lpstr>黑体</vt:lpstr>
      <vt:lpstr>Office Theme</vt:lpstr>
      <vt:lpstr>鱿 鱼 游 戏</vt:lpstr>
      <vt:lpstr>剧情介绍</vt:lpstr>
      <vt:lpstr>鱿鱼前言</vt:lpstr>
      <vt:lpstr>鱿鱼提示</vt:lpstr>
      <vt:lpstr>鱿鱼规则</vt:lpstr>
      <vt:lpstr>活动流程</vt:lpstr>
      <vt:lpstr>游 戏 开 始</vt:lpstr>
      <vt:lpstr>PowerPoint 演示文稿</vt:lpstr>
      <vt:lpstr>1 2 3木头人规则</vt:lpstr>
      <vt:lpstr>PowerPoint 演示文稿</vt:lpstr>
      <vt:lpstr>抠糖饼规则</vt:lpstr>
      <vt:lpstr>PowerPoint 演示文稿</vt:lpstr>
      <vt:lpstr>弹珠规则</vt:lpstr>
      <vt:lpstr>PowerPoint 演示文稿</vt:lpstr>
      <vt:lpstr>过玻璃桥规则</vt:lpstr>
      <vt:lpstr>PowerPoint 演示文稿</vt:lpstr>
      <vt:lpstr>拔河规则</vt:lpstr>
      <vt:lpstr>参与 人 员</vt:lpstr>
      <vt:lpstr>人员着装</vt:lpstr>
      <vt:lpstr>工 作 人 员</vt:lpstr>
      <vt:lpstr>人员着装</vt:lpstr>
      <vt:lpstr>人员着装</vt:lpstr>
      <vt:lpstr>项目物料</vt:lpstr>
      <vt:lpstr>项目报价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鱿 鱼 游 戏</dc:title>
  <dc:creator>rong yang</dc:creator>
  <cp:lastModifiedBy>潇潇</cp:lastModifiedBy>
  <cp:revision>1</cp:revision>
  <dcterms:created xsi:type="dcterms:W3CDTF">2024-07-21T08:40:01Z</dcterms:created>
  <dcterms:modified xsi:type="dcterms:W3CDTF">2024-07-21T08:40:01Z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2021-11-10T16:00:00Z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2021-11-10T16:00:00Z</vt:filetime>
  </property>
  <property fmtid="{D5CDD505-2E9C-101B-9397-08002B2CF9AE}" pid="5" name="ICV">
    <vt:lpwstr>6B96B7D5D504478D8C35883265126FDA</vt:lpwstr>
  </property>
  <property fmtid="{D5CDD505-2E9C-101B-9397-08002B2CF9AE}" pid="6" name="KSOProductBuildVer">
    <vt:lpwstr>2052-11.8.2.12195</vt:lpwstr>
  </property>
</Properties>
</file>