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300" r:id="rId5"/>
    <p:sldId id="301" r:id="rId6"/>
    <p:sldId id="302" r:id="rId7"/>
    <p:sldId id="303" r:id="rId8"/>
    <p:sldId id="304" r:id="rId9"/>
    <p:sldId id="305" r:id="rId10"/>
    <p:sldId id="306" r:id="rId11"/>
    <p:sldId id="307" r:id="rId12"/>
    <p:sldId id="308" r:id="rId13"/>
  </p:sldIdLst>
  <p:sldSz cx="12192000" cy="6858000"/>
  <p:notesSz cx="12192000" cy="6858000"/>
  <p:custDataLst>
    <p:tags r:id="rId17"/>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72" y="31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gs" Target="tags/tag12.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93939"/>
                </a:solidFill>
                <a:latin typeface="黑体" panose="02010609060101010101" charset="-122"/>
                <a:cs typeface="黑体" panose="02010609060101010101" charset="-122"/>
              </a:defRPr>
            </a:lvl1pPr>
          </a:lstStyle>
          <a:p/>
        </p:txBody>
      </p:sp>
      <p:sp>
        <p:nvSpPr>
          <p:cNvPr id="3" name="Holder 3"/>
          <p:cNvSpPr>
            <a:spLocks noGrp="1"/>
          </p:cNvSpPr>
          <p:nvPr>
            <p:ph type="body" idx="1"/>
          </p:nvPr>
        </p:nvSpPr>
        <p:spPr/>
        <p:txBody>
          <a:bodyPr lIns="0" tIns="0" rIns="0" bIns="0"/>
          <a:lstStyle>
            <a:lvl1pPr>
              <a:defRPr sz="1400" b="0" i="0">
                <a:solidFill>
                  <a:schemeClr val="tx1"/>
                </a:solidFill>
                <a:latin typeface="黑体" panose="02010609060101010101" charset="-122"/>
                <a:cs typeface="黑体" panose="02010609060101010101"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93939"/>
                </a:solidFill>
                <a:latin typeface="黑体" panose="02010609060101010101" charset="-122"/>
                <a:cs typeface="黑体" panose="02010609060101010101" charset="-122"/>
              </a:defRPr>
            </a:lvl1pPr>
          </a:lstStyle>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393939"/>
                </a:solidFill>
                <a:latin typeface="黑体" panose="02010609060101010101" charset="-122"/>
                <a:cs typeface="黑体" panose="02010609060101010101"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0"/>
                </a:moveTo>
                <a:lnTo>
                  <a:pt x="12192000" y="0"/>
                </a:lnTo>
                <a:lnTo>
                  <a:pt x="12192000" y="6858000"/>
                </a:lnTo>
                <a:lnTo>
                  <a:pt x="0" y="6858000"/>
                </a:lnTo>
                <a:lnTo>
                  <a:pt x="0" y="0"/>
                </a:lnTo>
                <a:close/>
              </a:path>
            </a:pathLst>
          </a:custGeom>
          <a:solidFill>
            <a:srgbClr val="E8E8E8">
              <a:alpha val="21998"/>
            </a:srgbClr>
          </a:solidFill>
        </p:spPr>
        <p:txBody>
          <a:bodyPr wrap="square" lIns="0" tIns="0" rIns="0" bIns="0" rtlCol="0"/>
          <a:lstStyle/>
          <a:p/>
        </p:txBody>
      </p:sp>
      <p:sp>
        <p:nvSpPr>
          <p:cNvPr id="2" name="Holder 2"/>
          <p:cNvSpPr>
            <a:spLocks noGrp="1"/>
          </p:cNvSpPr>
          <p:nvPr>
            <p:ph type="title"/>
          </p:nvPr>
        </p:nvSpPr>
        <p:spPr>
          <a:xfrm>
            <a:off x="1278889" y="490219"/>
            <a:ext cx="9634220" cy="451484"/>
          </a:xfrm>
          <a:prstGeom prst="rect">
            <a:avLst/>
          </a:prstGeom>
        </p:spPr>
        <p:txBody>
          <a:bodyPr wrap="square" lIns="0" tIns="0" rIns="0" bIns="0">
            <a:spAutoFit/>
          </a:bodyPr>
          <a:lstStyle>
            <a:lvl1pPr>
              <a:defRPr sz="2800" b="1" i="0">
                <a:solidFill>
                  <a:srgbClr val="393939"/>
                </a:solidFill>
                <a:latin typeface="黑体" panose="02010609060101010101" charset="-122"/>
                <a:cs typeface="黑体" panose="02010609060101010101" charset="-122"/>
              </a:defRPr>
            </a:lvl1pPr>
          </a:lstStyle>
          <a:p/>
        </p:txBody>
      </p:sp>
      <p:sp>
        <p:nvSpPr>
          <p:cNvPr id="3" name="Holder 3"/>
          <p:cNvSpPr>
            <a:spLocks noGrp="1"/>
          </p:cNvSpPr>
          <p:nvPr>
            <p:ph type="body" idx="1"/>
          </p:nvPr>
        </p:nvSpPr>
        <p:spPr>
          <a:xfrm>
            <a:off x="394969" y="1134744"/>
            <a:ext cx="11138535" cy="4591050"/>
          </a:xfrm>
          <a:prstGeom prst="rect">
            <a:avLst/>
          </a:prstGeom>
        </p:spPr>
        <p:txBody>
          <a:bodyPr wrap="square" lIns="0" tIns="0" rIns="0" bIns="0">
            <a:spAutoFit/>
          </a:bodyPr>
          <a:lstStyle>
            <a:lvl1pPr>
              <a:defRPr sz="1400" b="0" i="0">
                <a:solidFill>
                  <a:schemeClr val="tx1"/>
                </a:solidFill>
                <a:latin typeface="黑体" panose="02010609060101010101" charset="-122"/>
                <a:cs typeface="黑体" panose="02010609060101010101" charset="-122"/>
              </a:defRPr>
            </a:lvl1pPr>
          </a:lstStyle>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2.png"/><Relationship Id="rId6" Type="http://schemas.openxmlformats.org/officeDocument/2006/relationships/image" Target="../media/image2.png"/><Relationship Id="rId5" Type="http://schemas.openxmlformats.org/officeDocument/2006/relationships/tags" Target="../tags/tag11.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tags" Target="../tags/tag3.xml"/><Relationship Id="rId2" Type="http://schemas.openxmlformats.org/officeDocument/2006/relationships/image" Target="../media/image2.pn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5558" y="685800"/>
            <a:ext cx="11798808" cy="6804659"/>
          </a:xfrm>
          <a:prstGeom prst="rect">
            <a:avLst/>
          </a:prstGeom>
          <a:blipFill>
            <a:blip r:embed="rId1" cstate="print"/>
            <a:stretch>
              <a:fillRect/>
            </a:stretch>
          </a:blipFill>
        </p:spPr>
        <p:txBody>
          <a:bodyPr wrap="square" lIns="0" tIns="0" rIns="0" bIns="0" rtlCol="0"/>
          <a:lstStyle/>
          <a:p/>
        </p:txBody>
      </p:sp>
      <p:sp>
        <p:nvSpPr>
          <p:cNvPr id="3" name="object 3"/>
          <p:cNvSpPr/>
          <p:nvPr/>
        </p:nvSpPr>
        <p:spPr>
          <a:xfrm>
            <a:off x="7620" y="6215011"/>
            <a:ext cx="643255" cy="643255"/>
          </a:xfrm>
          <a:custGeom>
            <a:avLst/>
            <a:gdLst/>
            <a:ahLst/>
            <a:cxnLst/>
            <a:rect l="l" t="t" r="r" b="b"/>
            <a:pathLst>
              <a:path w="643255" h="643254">
                <a:moveTo>
                  <a:pt x="642988" y="642988"/>
                </a:moveTo>
                <a:lnTo>
                  <a:pt x="0" y="642988"/>
                </a:lnTo>
                <a:lnTo>
                  <a:pt x="0" y="0"/>
                </a:lnTo>
                <a:lnTo>
                  <a:pt x="642988" y="642988"/>
                </a:lnTo>
                <a:close/>
              </a:path>
            </a:pathLst>
          </a:custGeom>
          <a:solidFill>
            <a:srgbClr val="E80606"/>
          </a:solidFill>
        </p:spPr>
        <p:txBody>
          <a:bodyPr wrap="square" lIns="0" tIns="0" rIns="0" bIns="0" rtlCol="0"/>
          <a:lstStyle/>
          <a:p/>
        </p:txBody>
      </p:sp>
      <p:sp>
        <p:nvSpPr>
          <p:cNvPr id="4" name="object 4"/>
          <p:cNvSpPr/>
          <p:nvPr/>
        </p:nvSpPr>
        <p:spPr>
          <a:xfrm>
            <a:off x="5572201" y="1383652"/>
            <a:ext cx="1264920" cy="1264920"/>
          </a:xfrm>
          <a:custGeom>
            <a:avLst/>
            <a:gdLst/>
            <a:ahLst/>
            <a:cxnLst/>
            <a:rect l="l" t="t" r="r" b="b"/>
            <a:pathLst>
              <a:path w="1264920" h="1264920">
                <a:moveTo>
                  <a:pt x="1259472" y="1264856"/>
                </a:moveTo>
                <a:lnTo>
                  <a:pt x="0" y="5384"/>
                </a:lnTo>
                <a:lnTo>
                  <a:pt x="5384" y="0"/>
                </a:lnTo>
                <a:lnTo>
                  <a:pt x="1264856" y="1259471"/>
                </a:lnTo>
                <a:lnTo>
                  <a:pt x="1259472" y="1264856"/>
                </a:lnTo>
                <a:close/>
              </a:path>
            </a:pathLst>
          </a:custGeom>
          <a:solidFill>
            <a:srgbClr val="FFC001"/>
          </a:solidFill>
        </p:spPr>
        <p:txBody>
          <a:bodyPr wrap="square" lIns="0" tIns="0" rIns="0" bIns="0" rtlCol="0"/>
          <a:lstStyle/>
          <a:p/>
        </p:txBody>
      </p:sp>
      <p:sp>
        <p:nvSpPr>
          <p:cNvPr id="5" name="object 5"/>
          <p:cNvSpPr/>
          <p:nvPr/>
        </p:nvSpPr>
        <p:spPr>
          <a:xfrm>
            <a:off x="6621373" y="2280221"/>
            <a:ext cx="1264920" cy="1264920"/>
          </a:xfrm>
          <a:custGeom>
            <a:avLst/>
            <a:gdLst/>
            <a:ahLst/>
            <a:cxnLst/>
            <a:rect l="l" t="t" r="r" b="b"/>
            <a:pathLst>
              <a:path w="1264920" h="1264920">
                <a:moveTo>
                  <a:pt x="1259471" y="1264856"/>
                </a:moveTo>
                <a:lnTo>
                  <a:pt x="0" y="5384"/>
                </a:lnTo>
                <a:lnTo>
                  <a:pt x="5397" y="0"/>
                </a:lnTo>
                <a:lnTo>
                  <a:pt x="1264870" y="1259471"/>
                </a:lnTo>
                <a:lnTo>
                  <a:pt x="1259471" y="1264856"/>
                </a:lnTo>
                <a:close/>
              </a:path>
            </a:pathLst>
          </a:custGeom>
          <a:solidFill>
            <a:srgbClr val="393939"/>
          </a:solidFill>
        </p:spPr>
        <p:txBody>
          <a:bodyPr wrap="square" lIns="0" tIns="0" rIns="0" bIns="0" rtlCol="0"/>
          <a:lstStyle/>
          <a:p/>
        </p:txBody>
      </p:sp>
      <p:sp>
        <p:nvSpPr>
          <p:cNvPr id="6" name="object 6"/>
          <p:cNvSpPr/>
          <p:nvPr/>
        </p:nvSpPr>
        <p:spPr>
          <a:xfrm>
            <a:off x="8304339" y="3841394"/>
            <a:ext cx="3020060" cy="2965450"/>
          </a:xfrm>
          <a:custGeom>
            <a:avLst/>
            <a:gdLst/>
            <a:ahLst/>
            <a:cxnLst/>
            <a:rect l="l" t="t" r="r" b="b"/>
            <a:pathLst>
              <a:path w="3020059" h="2965450">
                <a:moveTo>
                  <a:pt x="3014167" y="2965424"/>
                </a:moveTo>
                <a:lnTo>
                  <a:pt x="0" y="5435"/>
                </a:lnTo>
                <a:lnTo>
                  <a:pt x="5333" y="0"/>
                </a:lnTo>
                <a:lnTo>
                  <a:pt x="3019499" y="2959989"/>
                </a:lnTo>
                <a:lnTo>
                  <a:pt x="3014167" y="2965424"/>
                </a:lnTo>
                <a:close/>
              </a:path>
            </a:pathLst>
          </a:custGeom>
          <a:solidFill>
            <a:srgbClr val="FFC001"/>
          </a:solidFill>
        </p:spPr>
        <p:txBody>
          <a:bodyPr wrap="square" lIns="0" tIns="0" rIns="0" bIns="0" rtlCol="0"/>
          <a:lstStyle/>
          <a:p/>
        </p:txBody>
      </p:sp>
      <p:sp>
        <p:nvSpPr>
          <p:cNvPr id="7" name="object 7"/>
          <p:cNvSpPr txBox="1">
            <a:spLocks noGrp="1"/>
          </p:cNvSpPr>
          <p:nvPr>
            <p:ph type="title"/>
          </p:nvPr>
        </p:nvSpPr>
        <p:spPr>
          <a:xfrm>
            <a:off x="533400" y="1143000"/>
            <a:ext cx="5618480" cy="443230"/>
          </a:xfrm>
          <a:prstGeom prst="rect">
            <a:avLst/>
          </a:prstGeom>
        </p:spPr>
        <p:txBody>
          <a:bodyPr vert="horz" wrap="square" lIns="0" tIns="12700" rIns="0" bIns="0" rtlCol="0">
            <a:spAutoFit/>
          </a:bodyPr>
          <a:lstStyle/>
          <a:p>
            <a:r>
              <a:rPr lang="en-US" altLang="zh-CN" b="1" dirty="0"/>
              <a:t>【</a:t>
            </a:r>
            <a:r>
              <a:rPr lang="zh-CN" altLang="en-US" b="1" dirty="0"/>
              <a:t>团建</a:t>
            </a:r>
            <a:r>
              <a:rPr lang="zh-CN" altLang="en-US" b="1" dirty="0"/>
              <a:t>项目汇总</a:t>
            </a:r>
            <a:r>
              <a:rPr lang="en-US" altLang="zh-CN" b="1" dirty="0"/>
              <a:t>】</a:t>
            </a:r>
            <a:endParaRPr lang="en-US" altLang="zh-CN" b="1" dirty="0"/>
          </a:p>
        </p:txBody>
      </p:sp>
      <p:sp>
        <p:nvSpPr>
          <p:cNvPr id="8" name="object 8"/>
          <p:cNvSpPr txBox="1"/>
          <p:nvPr/>
        </p:nvSpPr>
        <p:spPr>
          <a:xfrm>
            <a:off x="1219200" y="1752600"/>
            <a:ext cx="4213225" cy="3751580"/>
          </a:xfrm>
          <a:prstGeom prst="rect">
            <a:avLst/>
          </a:prstGeom>
        </p:spPr>
        <p:txBody>
          <a:bodyPr vert="horz" wrap="square" lIns="0" tIns="12065" rIns="0" bIns="0" rtlCol="0">
            <a:spAutoFit/>
          </a:bodyPr>
          <a:lstStyle/>
          <a:p>
            <a:pPr>
              <a:lnSpc>
                <a:spcPct val="150000"/>
              </a:lnSpc>
            </a:pPr>
            <a:r>
              <a:rPr lang="en-US" altLang="zh-CN" b="1" dirty="0">
                <a:solidFill>
                  <a:srgbClr val="FF0000"/>
                </a:solidFill>
              </a:rPr>
              <a:t>1</a:t>
            </a:r>
            <a:r>
              <a:rPr lang="zh-CN" altLang="en-US" b="1" dirty="0">
                <a:solidFill>
                  <a:srgbClr val="FF0000"/>
                </a:solidFill>
              </a:rPr>
              <a:t>、旱地</a:t>
            </a:r>
            <a:r>
              <a:rPr lang="zh-CN" altLang="en-US" b="1" dirty="0">
                <a:solidFill>
                  <a:srgbClr val="FF0000"/>
                </a:solidFill>
              </a:rPr>
              <a:t>冰壶</a:t>
            </a:r>
            <a:endParaRPr lang="zh-CN" altLang="en-US" b="1" dirty="0">
              <a:solidFill>
                <a:srgbClr val="FF0000"/>
              </a:solidFill>
            </a:endParaRPr>
          </a:p>
          <a:p>
            <a:pPr>
              <a:lnSpc>
                <a:spcPct val="150000"/>
              </a:lnSpc>
            </a:pPr>
            <a:r>
              <a:rPr lang="en-US" altLang="zh-CN" b="1" dirty="0">
                <a:solidFill>
                  <a:srgbClr val="FF0000"/>
                </a:solidFill>
              </a:rPr>
              <a:t>2</a:t>
            </a:r>
            <a:r>
              <a:rPr lang="zh-CN" altLang="en-US" b="1" dirty="0">
                <a:solidFill>
                  <a:srgbClr val="FF0000"/>
                </a:solidFill>
              </a:rPr>
              <a:t>、</a:t>
            </a:r>
            <a:r>
              <a:rPr lang="zh-CN" altLang="en-US" b="1" dirty="0">
                <a:solidFill>
                  <a:srgbClr val="FF0000"/>
                </a:solidFill>
              </a:rPr>
              <a:t>棒球</a:t>
            </a:r>
            <a:endParaRPr lang="zh-CN" altLang="en-US" b="1" dirty="0">
              <a:solidFill>
                <a:srgbClr val="FF0000"/>
              </a:solidFill>
            </a:endParaRPr>
          </a:p>
          <a:p>
            <a:pPr>
              <a:lnSpc>
                <a:spcPct val="150000"/>
              </a:lnSpc>
            </a:pPr>
            <a:r>
              <a:rPr lang="en-US" altLang="zh-CN" b="1" dirty="0">
                <a:solidFill>
                  <a:srgbClr val="FF0000"/>
                </a:solidFill>
              </a:rPr>
              <a:t>3</a:t>
            </a:r>
            <a:r>
              <a:rPr lang="zh-CN" altLang="en-US" b="1" dirty="0">
                <a:solidFill>
                  <a:srgbClr val="FF0000"/>
                </a:solidFill>
              </a:rPr>
              <a:t>、</a:t>
            </a:r>
            <a:r>
              <a:rPr lang="zh-CN" altLang="en-US" b="1" dirty="0">
                <a:solidFill>
                  <a:srgbClr val="FF0000"/>
                </a:solidFill>
              </a:rPr>
              <a:t>飞盘</a:t>
            </a:r>
            <a:endParaRPr lang="zh-CN" altLang="en-US" b="1" dirty="0">
              <a:solidFill>
                <a:srgbClr val="FF0000"/>
              </a:solidFill>
            </a:endParaRPr>
          </a:p>
          <a:p>
            <a:pPr>
              <a:lnSpc>
                <a:spcPct val="150000"/>
              </a:lnSpc>
            </a:pPr>
            <a:r>
              <a:rPr lang="en-US" altLang="zh-CN" b="1" dirty="0">
                <a:solidFill>
                  <a:srgbClr val="FF0000"/>
                </a:solidFill>
              </a:rPr>
              <a:t>4</a:t>
            </a:r>
            <a:r>
              <a:rPr lang="zh-CN" altLang="en-US" b="1" dirty="0">
                <a:solidFill>
                  <a:srgbClr val="FF0000"/>
                </a:solidFill>
              </a:rPr>
              <a:t>、</a:t>
            </a:r>
            <a:r>
              <a:rPr lang="en-US" altLang="zh-CN" b="1" dirty="0">
                <a:solidFill>
                  <a:srgbClr val="FF0000"/>
                </a:solidFill>
                <a:sym typeface="+mn-ea"/>
              </a:rPr>
              <a:t>F1</a:t>
            </a:r>
            <a:r>
              <a:rPr lang="zh-CN" altLang="en-US" b="1" dirty="0">
                <a:solidFill>
                  <a:srgbClr val="FF0000"/>
                </a:solidFill>
                <a:sym typeface="+mn-ea"/>
              </a:rPr>
              <a:t>赛车</a:t>
            </a:r>
            <a:endParaRPr lang="zh-CN" altLang="en-US" b="1" dirty="0">
              <a:solidFill>
                <a:srgbClr val="FF0000"/>
              </a:solidFill>
              <a:sym typeface="+mn-ea"/>
            </a:endParaRPr>
          </a:p>
          <a:p>
            <a:pPr>
              <a:lnSpc>
                <a:spcPct val="150000"/>
              </a:lnSpc>
            </a:pPr>
            <a:r>
              <a:rPr lang="en-US" altLang="zh-CN" b="1" dirty="0">
                <a:solidFill>
                  <a:srgbClr val="FF0000"/>
                </a:solidFill>
              </a:rPr>
              <a:t>5</a:t>
            </a:r>
            <a:r>
              <a:rPr lang="zh-CN" altLang="en-US" b="1" dirty="0">
                <a:solidFill>
                  <a:srgbClr val="FF0000"/>
                </a:solidFill>
              </a:rPr>
              <a:t>、攻防</a:t>
            </a:r>
            <a:r>
              <a:rPr lang="zh-CN" altLang="en-US" b="1" dirty="0">
                <a:solidFill>
                  <a:srgbClr val="FF0000"/>
                </a:solidFill>
              </a:rPr>
              <a:t>箭</a:t>
            </a:r>
            <a:endParaRPr lang="zh-CN" altLang="en-US" b="1" dirty="0">
              <a:solidFill>
                <a:srgbClr val="FF0000"/>
              </a:solidFill>
            </a:endParaRPr>
          </a:p>
          <a:p>
            <a:pPr>
              <a:lnSpc>
                <a:spcPct val="150000"/>
              </a:lnSpc>
            </a:pPr>
            <a:r>
              <a:rPr lang="en-US" altLang="zh-CN" b="1" dirty="0">
                <a:solidFill>
                  <a:srgbClr val="FF0000"/>
                </a:solidFill>
              </a:rPr>
              <a:t>6</a:t>
            </a:r>
            <a:r>
              <a:rPr lang="zh-CN" altLang="en-US" b="1" dirty="0">
                <a:solidFill>
                  <a:srgbClr val="FF0000"/>
                </a:solidFill>
              </a:rPr>
              <a:t>、橄榄</a:t>
            </a:r>
            <a:r>
              <a:rPr lang="zh-CN" altLang="en-US" b="1" dirty="0">
                <a:solidFill>
                  <a:srgbClr val="FF0000"/>
                </a:solidFill>
              </a:rPr>
              <a:t>球</a:t>
            </a:r>
            <a:endParaRPr lang="zh-CN" altLang="en-US" b="1" dirty="0">
              <a:solidFill>
                <a:srgbClr val="FF0000"/>
              </a:solidFill>
            </a:endParaRPr>
          </a:p>
          <a:p>
            <a:pPr>
              <a:lnSpc>
                <a:spcPct val="150000"/>
              </a:lnSpc>
            </a:pPr>
            <a:r>
              <a:rPr lang="en-US" altLang="zh-CN" b="1" dirty="0">
                <a:solidFill>
                  <a:srgbClr val="FF0000"/>
                </a:solidFill>
              </a:rPr>
              <a:t>7</a:t>
            </a:r>
            <a:r>
              <a:rPr lang="zh-CN" altLang="en-US" b="1" dirty="0">
                <a:solidFill>
                  <a:srgbClr val="FF0000"/>
                </a:solidFill>
              </a:rPr>
              <a:t>、真人</a:t>
            </a:r>
            <a:r>
              <a:rPr lang="zh-CN" altLang="en-US" b="1" dirty="0">
                <a:solidFill>
                  <a:srgbClr val="FF0000"/>
                </a:solidFill>
              </a:rPr>
              <a:t>大富翁</a:t>
            </a:r>
            <a:endParaRPr lang="zh-CN" altLang="en-US" b="1" dirty="0">
              <a:solidFill>
                <a:srgbClr val="FF0000"/>
              </a:solidFill>
            </a:endParaRPr>
          </a:p>
          <a:p>
            <a:pPr>
              <a:lnSpc>
                <a:spcPct val="150000"/>
              </a:lnSpc>
            </a:pPr>
            <a:r>
              <a:rPr lang="en-US" altLang="zh-CN" b="1" dirty="0">
                <a:solidFill>
                  <a:srgbClr val="FF0000"/>
                </a:solidFill>
              </a:rPr>
              <a:t>8</a:t>
            </a:r>
            <a:r>
              <a:rPr lang="zh-CN" altLang="en-US" b="1" dirty="0">
                <a:solidFill>
                  <a:srgbClr val="FF0000"/>
                </a:solidFill>
              </a:rPr>
              <a:t>、鱿鱼</a:t>
            </a:r>
            <a:r>
              <a:rPr lang="zh-CN" altLang="en-US" b="1" dirty="0">
                <a:solidFill>
                  <a:srgbClr val="FF0000"/>
                </a:solidFill>
              </a:rPr>
              <a:t>游戏</a:t>
            </a:r>
            <a:endParaRPr lang="zh-CN" altLang="en-US" b="1" dirty="0">
              <a:solidFill>
                <a:srgbClr val="FF0000"/>
              </a:solidFill>
            </a:endParaRPr>
          </a:p>
          <a:p>
            <a:pPr>
              <a:lnSpc>
                <a:spcPct val="150000"/>
              </a:lnSpc>
            </a:pPr>
            <a:r>
              <a:rPr lang="en-US" altLang="zh-CN" b="1" dirty="0">
                <a:solidFill>
                  <a:srgbClr val="FF0000"/>
                </a:solidFill>
              </a:rPr>
              <a:t>9</a:t>
            </a:r>
            <a:r>
              <a:rPr lang="zh-CN" altLang="en-US" b="1" dirty="0">
                <a:solidFill>
                  <a:srgbClr val="FF0000"/>
                </a:solidFill>
              </a:rPr>
              <a:t>、</a:t>
            </a:r>
            <a:r>
              <a:rPr lang="zh-CN" altLang="en-US" b="1" dirty="0">
                <a:solidFill>
                  <a:srgbClr val="FF0000"/>
                </a:solidFill>
              </a:rPr>
              <a:t>其他</a:t>
            </a:r>
            <a:endParaRPr lang="zh-CN" altLang="en-US" b="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 y="464819"/>
            <a:ext cx="429895" cy="462280"/>
          </a:xfrm>
          <a:custGeom>
            <a:avLst/>
            <a:gdLst/>
            <a:ahLst/>
            <a:cxnLst/>
            <a:rect l="l" t="t" r="r" b="b"/>
            <a:pathLst>
              <a:path w="429894" h="462280">
                <a:moveTo>
                  <a:pt x="291084" y="461771"/>
                </a:moveTo>
                <a:lnTo>
                  <a:pt x="0" y="461771"/>
                </a:lnTo>
                <a:lnTo>
                  <a:pt x="0" y="0"/>
                </a:lnTo>
                <a:lnTo>
                  <a:pt x="291084" y="0"/>
                </a:lnTo>
                <a:lnTo>
                  <a:pt x="429768" y="231647"/>
                </a:lnTo>
                <a:lnTo>
                  <a:pt x="291084" y="461771"/>
                </a:lnTo>
                <a:close/>
              </a:path>
            </a:pathLst>
          </a:custGeom>
          <a:solidFill>
            <a:srgbClr val="393939"/>
          </a:solidFill>
        </p:spPr>
        <p:txBody>
          <a:bodyPr wrap="square" lIns="0" tIns="0" rIns="0" bIns="0" rtlCol="0"/>
          <a:lstStyle/>
          <a:p/>
        </p:txBody>
      </p:sp>
      <p:sp>
        <p:nvSpPr>
          <p:cNvPr id="3" name="object 3"/>
          <p:cNvSpPr txBox="1">
            <a:spLocks noGrp="1"/>
          </p:cNvSpPr>
          <p:nvPr>
            <p:ph type="title"/>
          </p:nvPr>
        </p:nvSpPr>
        <p:spPr>
          <a:xfrm>
            <a:off x="1141730" y="490220"/>
            <a:ext cx="2657475" cy="442595"/>
          </a:xfrm>
          <a:prstGeom prst="rect">
            <a:avLst/>
          </a:prstGeom>
        </p:spPr>
        <p:txBody>
          <a:bodyPr vert="horz" wrap="square" lIns="0" tIns="12065" rIns="0" bIns="0" rtlCol="0">
            <a:spAutoFit/>
          </a:bodyPr>
          <a:lstStyle/>
          <a:p>
            <a:pPr marL="12700">
              <a:lnSpc>
                <a:spcPct val="100000"/>
              </a:lnSpc>
              <a:spcBef>
                <a:spcPts val="95"/>
              </a:spcBef>
            </a:pPr>
            <a:r>
              <a:rPr lang="zh-CN" altLang="en-US" dirty="0">
                <a:ln w="6600">
                  <a:solidFill>
                    <a:schemeClr val="accent2"/>
                  </a:solidFill>
                  <a:prstDash val="solid"/>
                </a:ln>
                <a:solidFill>
                  <a:srgbClr val="FFFFFF"/>
                </a:solidFill>
                <a:effectLst>
                  <a:outerShdw dist="38100" dir="2700000" algn="tl" rotWithShape="0">
                    <a:schemeClr val="accent2"/>
                  </a:outerShdw>
                </a:effectLst>
                <a:sym typeface="+mn-ea"/>
              </a:rPr>
              <a:t>其他</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endParaRPr>
          </a:p>
        </p:txBody>
      </p:sp>
      <p:sp>
        <p:nvSpPr>
          <p:cNvPr id="6" name="object 6"/>
          <p:cNvSpPr/>
          <p:nvPr/>
        </p:nvSpPr>
        <p:spPr>
          <a:xfrm>
            <a:off x="9450298" y="271081"/>
            <a:ext cx="1264920" cy="1264920"/>
          </a:xfrm>
          <a:custGeom>
            <a:avLst/>
            <a:gdLst/>
            <a:ahLst/>
            <a:cxnLst/>
            <a:rect l="l" t="t" r="r" b="b"/>
            <a:pathLst>
              <a:path w="1264920" h="1264920">
                <a:moveTo>
                  <a:pt x="1259471" y="1264856"/>
                </a:moveTo>
                <a:lnTo>
                  <a:pt x="0" y="5384"/>
                </a:lnTo>
                <a:lnTo>
                  <a:pt x="5397" y="0"/>
                </a:lnTo>
                <a:lnTo>
                  <a:pt x="1264870" y="1259471"/>
                </a:lnTo>
                <a:lnTo>
                  <a:pt x="1259471" y="1264856"/>
                </a:lnTo>
                <a:close/>
              </a:path>
            </a:pathLst>
          </a:custGeom>
          <a:solidFill>
            <a:srgbClr val="393939"/>
          </a:solidFill>
        </p:spPr>
        <p:txBody>
          <a:bodyPr wrap="square" lIns="0" tIns="0" rIns="0" bIns="0" rtlCol="0"/>
          <a:lstStyle/>
          <a:p/>
        </p:txBody>
      </p:sp>
      <p:sp>
        <p:nvSpPr>
          <p:cNvPr id="5" name="object 5"/>
          <p:cNvSpPr/>
          <p:nvPr>
            <p:custDataLst>
              <p:tags r:id="rId1"/>
            </p:custDataLst>
          </p:nvPr>
        </p:nvSpPr>
        <p:spPr>
          <a:xfrm>
            <a:off x="9220200" y="96647"/>
            <a:ext cx="2881883" cy="1613916"/>
          </a:xfrm>
          <a:prstGeom prst="rect">
            <a:avLst/>
          </a:prstGeom>
          <a:blipFill>
            <a:blip r:embed="rId2" cstate="print"/>
            <a:stretch>
              <a:fillRect/>
            </a:stretch>
          </a:blipFill>
        </p:spPr>
        <p:txBody>
          <a:bodyPr wrap="square" lIns="0" tIns="0" rIns="0" bIns="0" rtlCol="0"/>
          <a:lstStyle/>
          <a:p>
            <a:endParaRPr dirty="0"/>
          </a:p>
        </p:txBody>
      </p:sp>
      <p:pic>
        <p:nvPicPr>
          <p:cNvPr id="4" name="图片 3"/>
          <p:cNvPicPr>
            <a:picLocks noChangeAspect="1"/>
          </p:cNvPicPr>
          <p:nvPr/>
        </p:nvPicPr>
        <p:blipFill>
          <a:blip r:embed="rId3"/>
          <a:stretch>
            <a:fillRect/>
          </a:stretch>
        </p:blipFill>
        <p:spPr>
          <a:xfrm>
            <a:off x="455295" y="1066800"/>
            <a:ext cx="4552315" cy="2309495"/>
          </a:xfrm>
          <a:prstGeom prst="rect">
            <a:avLst/>
          </a:prstGeom>
        </p:spPr>
      </p:pic>
      <p:pic>
        <p:nvPicPr>
          <p:cNvPr id="8" name="图片 7"/>
          <p:cNvPicPr>
            <a:picLocks noChangeAspect="1"/>
          </p:cNvPicPr>
          <p:nvPr/>
        </p:nvPicPr>
        <p:blipFill>
          <a:blip r:embed="rId4"/>
          <a:stretch>
            <a:fillRect/>
          </a:stretch>
        </p:blipFill>
        <p:spPr>
          <a:xfrm>
            <a:off x="5562600" y="1143000"/>
            <a:ext cx="4403090" cy="2265680"/>
          </a:xfrm>
          <a:prstGeom prst="rect">
            <a:avLst/>
          </a:prstGeom>
        </p:spPr>
      </p:pic>
      <p:pic>
        <p:nvPicPr>
          <p:cNvPr id="9" name="图片 8"/>
          <p:cNvPicPr>
            <a:picLocks noChangeAspect="1"/>
          </p:cNvPicPr>
          <p:nvPr/>
        </p:nvPicPr>
        <p:blipFill>
          <a:blip r:embed="rId5"/>
          <a:stretch>
            <a:fillRect/>
          </a:stretch>
        </p:blipFill>
        <p:spPr>
          <a:xfrm>
            <a:off x="457200" y="3581400"/>
            <a:ext cx="3307715" cy="3170555"/>
          </a:xfrm>
          <a:prstGeom prst="rect">
            <a:avLst/>
          </a:prstGeom>
        </p:spPr>
      </p:pic>
      <p:pic>
        <p:nvPicPr>
          <p:cNvPr id="10" name="图片 9"/>
          <p:cNvPicPr>
            <a:picLocks noChangeAspect="1"/>
          </p:cNvPicPr>
          <p:nvPr/>
        </p:nvPicPr>
        <p:blipFill>
          <a:blip r:embed="rId6"/>
          <a:stretch>
            <a:fillRect/>
          </a:stretch>
        </p:blipFill>
        <p:spPr>
          <a:xfrm>
            <a:off x="3962400" y="3429000"/>
            <a:ext cx="4434840" cy="3098800"/>
          </a:xfrm>
          <a:prstGeom prst="rect">
            <a:avLst/>
          </a:prstGeom>
        </p:spPr>
      </p:pic>
      <p:pic>
        <p:nvPicPr>
          <p:cNvPr id="11" name="图片 10"/>
          <p:cNvPicPr>
            <a:picLocks noChangeAspect="1"/>
          </p:cNvPicPr>
          <p:nvPr/>
        </p:nvPicPr>
        <p:blipFill>
          <a:blip r:embed="rId7"/>
          <a:stretch>
            <a:fillRect/>
          </a:stretch>
        </p:blipFill>
        <p:spPr>
          <a:xfrm>
            <a:off x="8839200" y="3376295"/>
            <a:ext cx="2966720" cy="33045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 y="464819"/>
            <a:ext cx="429895" cy="462280"/>
          </a:xfrm>
          <a:custGeom>
            <a:avLst/>
            <a:gdLst/>
            <a:ahLst/>
            <a:cxnLst/>
            <a:rect l="l" t="t" r="r" b="b"/>
            <a:pathLst>
              <a:path w="429894" h="462280">
                <a:moveTo>
                  <a:pt x="291084" y="461771"/>
                </a:moveTo>
                <a:lnTo>
                  <a:pt x="0" y="461771"/>
                </a:lnTo>
                <a:lnTo>
                  <a:pt x="0" y="0"/>
                </a:lnTo>
                <a:lnTo>
                  <a:pt x="291084" y="0"/>
                </a:lnTo>
                <a:lnTo>
                  <a:pt x="429768" y="231647"/>
                </a:lnTo>
                <a:lnTo>
                  <a:pt x="291084" y="461771"/>
                </a:lnTo>
                <a:close/>
              </a:path>
            </a:pathLst>
          </a:custGeom>
          <a:solidFill>
            <a:srgbClr val="393939"/>
          </a:solidFill>
        </p:spPr>
        <p:txBody>
          <a:bodyPr wrap="square" lIns="0" tIns="0" rIns="0" bIns="0" rtlCol="0"/>
          <a:lstStyle/>
          <a:p/>
        </p:txBody>
      </p:sp>
      <p:sp>
        <p:nvSpPr>
          <p:cNvPr id="3" name="object 3"/>
          <p:cNvSpPr txBox="1">
            <a:spLocks noGrp="1"/>
          </p:cNvSpPr>
          <p:nvPr>
            <p:ph type="title"/>
          </p:nvPr>
        </p:nvSpPr>
        <p:spPr>
          <a:xfrm>
            <a:off x="1141730" y="490220"/>
            <a:ext cx="2657475" cy="442595"/>
          </a:xfrm>
          <a:prstGeom prst="rect">
            <a:avLst/>
          </a:prstGeom>
        </p:spPr>
        <p:txBody>
          <a:bodyPr vert="horz" wrap="square" lIns="0" tIns="12065" rIns="0" bIns="0" rtlCol="0">
            <a:spAutoFit/>
          </a:bodyPr>
          <a:lstStyle/>
          <a:p>
            <a:pPr marL="12700">
              <a:lnSpc>
                <a:spcPct val="100000"/>
              </a:lnSpc>
              <a:spcBef>
                <a:spcPts val="95"/>
              </a:spcBef>
            </a:pPr>
            <a:r>
              <a:rPr lang="zh-CN" altLang="en-US" dirty="0">
                <a:ln w="6600">
                  <a:solidFill>
                    <a:schemeClr val="accent2"/>
                  </a:solidFill>
                  <a:prstDash val="solid"/>
                </a:ln>
                <a:solidFill>
                  <a:srgbClr val="FFFFFF"/>
                </a:solidFill>
                <a:effectLst>
                  <a:outerShdw dist="38100" dir="2700000" algn="tl" rotWithShape="0">
                    <a:schemeClr val="accent2"/>
                  </a:outerShdw>
                </a:effectLst>
                <a:sym typeface="+mn-ea"/>
              </a:rPr>
              <a:t>其他</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endParaRPr>
          </a:p>
        </p:txBody>
      </p:sp>
      <p:sp>
        <p:nvSpPr>
          <p:cNvPr id="6" name="object 6"/>
          <p:cNvSpPr/>
          <p:nvPr/>
        </p:nvSpPr>
        <p:spPr>
          <a:xfrm>
            <a:off x="9450298" y="271081"/>
            <a:ext cx="1264920" cy="1264920"/>
          </a:xfrm>
          <a:custGeom>
            <a:avLst/>
            <a:gdLst/>
            <a:ahLst/>
            <a:cxnLst/>
            <a:rect l="l" t="t" r="r" b="b"/>
            <a:pathLst>
              <a:path w="1264920" h="1264920">
                <a:moveTo>
                  <a:pt x="1259471" y="1264856"/>
                </a:moveTo>
                <a:lnTo>
                  <a:pt x="0" y="5384"/>
                </a:lnTo>
                <a:lnTo>
                  <a:pt x="5397" y="0"/>
                </a:lnTo>
                <a:lnTo>
                  <a:pt x="1264870" y="1259471"/>
                </a:lnTo>
                <a:lnTo>
                  <a:pt x="1259471" y="1264856"/>
                </a:lnTo>
                <a:close/>
              </a:path>
            </a:pathLst>
          </a:custGeom>
          <a:solidFill>
            <a:srgbClr val="393939"/>
          </a:solidFill>
        </p:spPr>
        <p:txBody>
          <a:bodyPr wrap="square" lIns="0" tIns="0" rIns="0" bIns="0" rtlCol="0"/>
          <a:lstStyle/>
          <a:p/>
        </p:txBody>
      </p:sp>
      <p:pic>
        <p:nvPicPr>
          <p:cNvPr id="7" name="图片 6"/>
          <p:cNvPicPr>
            <a:picLocks noChangeAspect="1"/>
          </p:cNvPicPr>
          <p:nvPr/>
        </p:nvPicPr>
        <p:blipFill>
          <a:blip r:embed="rId1"/>
          <a:stretch>
            <a:fillRect/>
          </a:stretch>
        </p:blipFill>
        <p:spPr>
          <a:xfrm>
            <a:off x="685800" y="1219200"/>
            <a:ext cx="4678680" cy="2654300"/>
          </a:xfrm>
          <a:prstGeom prst="rect">
            <a:avLst/>
          </a:prstGeom>
        </p:spPr>
      </p:pic>
      <p:pic>
        <p:nvPicPr>
          <p:cNvPr id="12" name="图片 11"/>
          <p:cNvPicPr>
            <a:picLocks noChangeAspect="1"/>
          </p:cNvPicPr>
          <p:nvPr/>
        </p:nvPicPr>
        <p:blipFill>
          <a:blip r:embed="rId2"/>
          <a:stretch>
            <a:fillRect/>
          </a:stretch>
        </p:blipFill>
        <p:spPr>
          <a:xfrm>
            <a:off x="5562600" y="762000"/>
            <a:ext cx="5059680" cy="2872740"/>
          </a:xfrm>
          <a:prstGeom prst="rect">
            <a:avLst/>
          </a:prstGeom>
        </p:spPr>
      </p:pic>
      <p:pic>
        <p:nvPicPr>
          <p:cNvPr id="13" name="图片 12"/>
          <p:cNvPicPr>
            <a:picLocks noChangeAspect="1"/>
          </p:cNvPicPr>
          <p:nvPr/>
        </p:nvPicPr>
        <p:blipFill>
          <a:blip r:embed="rId3"/>
          <a:stretch>
            <a:fillRect/>
          </a:stretch>
        </p:blipFill>
        <p:spPr>
          <a:xfrm>
            <a:off x="762000" y="4038600"/>
            <a:ext cx="4097020" cy="2439670"/>
          </a:xfrm>
          <a:prstGeom prst="rect">
            <a:avLst/>
          </a:prstGeom>
        </p:spPr>
      </p:pic>
      <p:pic>
        <p:nvPicPr>
          <p:cNvPr id="14" name="图片 13"/>
          <p:cNvPicPr>
            <a:picLocks noChangeAspect="1"/>
          </p:cNvPicPr>
          <p:nvPr/>
        </p:nvPicPr>
        <p:blipFill>
          <a:blip r:embed="rId4"/>
          <a:stretch>
            <a:fillRect/>
          </a:stretch>
        </p:blipFill>
        <p:spPr>
          <a:xfrm>
            <a:off x="5562600" y="4177665"/>
            <a:ext cx="2172970" cy="2300605"/>
          </a:xfrm>
          <a:prstGeom prst="rect">
            <a:avLst/>
          </a:prstGeom>
        </p:spPr>
      </p:pic>
      <p:sp>
        <p:nvSpPr>
          <p:cNvPr id="5" name="object 5"/>
          <p:cNvSpPr/>
          <p:nvPr>
            <p:custDataLst>
              <p:tags r:id="rId5"/>
            </p:custDataLst>
          </p:nvPr>
        </p:nvSpPr>
        <p:spPr>
          <a:xfrm>
            <a:off x="9220200" y="96647"/>
            <a:ext cx="2881883" cy="1613916"/>
          </a:xfrm>
          <a:prstGeom prst="rect">
            <a:avLst/>
          </a:prstGeom>
          <a:blipFill>
            <a:blip r:embed="rId6" cstate="print"/>
            <a:stretch>
              <a:fillRect/>
            </a:stretch>
          </a:blipFill>
        </p:spPr>
        <p:txBody>
          <a:bodyPr wrap="square" lIns="0" tIns="0" rIns="0" bIns="0" rtlCol="0"/>
          <a:lstStyle/>
          <a:p>
            <a:endParaRPr dirty="0"/>
          </a:p>
        </p:txBody>
      </p:sp>
      <p:pic>
        <p:nvPicPr>
          <p:cNvPr id="15" name="图片 14"/>
          <p:cNvPicPr>
            <a:picLocks noChangeAspect="1"/>
          </p:cNvPicPr>
          <p:nvPr/>
        </p:nvPicPr>
        <p:blipFill>
          <a:blip r:embed="rId7"/>
          <a:stretch>
            <a:fillRect/>
          </a:stretch>
        </p:blipFill>
        <p:spPr>
          <a:xfrm>
            <a:off x="8267065" y="4114800"/>
            <a:ext cx="3834765" cy="2095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 y="464819"/>
            <a:ext cx="429895" cy="462280"/>
          </a:xfrm>
          <a:custGeom>
            <a:avLst/>
            <a:gdLst/>
            <a:ahLst/>
            <a:cxnLst/>
            <a:rect l="l" t="t" r="r" b="b"/>
            <a:pathLst>
              <a:path w="429894" h="462280">
                <a:moveTo>
                  <a:pt x="291084" y="461771"/>
                </a:moveTo>
                <a:lnTo>
                  <a:pt x="0" y="461771"/>
                </a:lnTo>
                <a:lnTo>
                  <a:pt x="0" y="0"/>
                </a:lnTo>
                <a:lnTo>
                  <a:pt x="291084" y="0"/>
                </a:lnTo>
                <a:lnTo>
                  <a:pt x="429768" y="231647"/>
                </a:lnTo>
                <a:lnTo>
                  <a:pt x="291084" y="461771"/>
                </a:lnTo>
                <a:close/>
              </a:path>
            </a:pathLst>
          </a:custGeom>
          <a:solidFill>
            <a:srgbClr val="393939"/>
          </a:solidFill>
        </p:spPr>
        <p:txBody>
          <a:bodyPr wrap="square" lIns="0" tIns="0" rIns="0" bIns="0" rtlCol="0"/>
          <a:lstStyle/>
          <a:p/>
        </p:txBody>
      </p:sp>
      <p:sp>
        <p:nvSpPr>
          <p:cNvPr id="3" name="object 3"/>
          <p:cNvSpPr txBox="1">
            <a:spLocks noGrp="1"/>
          </p:cNvSpPr>
          <p:nvPr>
            <p:ph type="title"/>
          </p:nvPr>
        </p:nvSpPr>
        <p:spPr>
          <a:xfrm>
            <a:off x="1141730" y="490220"/>
            <a:ext cx="2657475" cy="442595"/>
          </a:xfrm>
          <a:prstGeom prst="rect">
            <a:avLst/>
          </a:prstGeom>
        </p:spPr>
        <p:txBody>
          <a:bodyPr vert="horz" wrap="square" lIns="0" tIns="12065" rIns="0" bIns="0" rtlCol="0">
            <a:spAutoFit/>
          </a:bodyPr>
          <a:lstStyle/>
          <a:p>
            <a:pPr marL="12700">
              <a:lnSpc>
                <a:spcPct val="100000"/>
              </a:lnSpc>
              <a:spcBef>
                <a:spcPts val="95"/>
              </a:spcBef>
            </a:pPr>
            <a:r>
              <a:rPr lang="zh-CN" altLang="en-US" dirty="0">
                <a:ln w="6600">
                  <a:solidFill>
                    <a:schemeClr val="accent2"/>
                  </a:solidFill>
                  <a:prstDash val="solid"/>
                </a:ln>
                <a:solidFill>
                  <a:srgbClr val="FFFFFF"/>
                </a:solidFill>
                <a:effectLst>
                  <a:outerShdw dist="38100" dir="2700000" algn="tl" rotWithShape="0">
                    <a:schemeClr val="accent2"/>
                  </a:outerShdw>
                </a:effectLst>
                <a:sym typeface="+mn-ea"/>
              </a:rPr>
              <a:t>旱地冰壶</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endParaRPr>
          </a:p>
        </p:txBody>
      </p:sp>
      <p:sp>
        <p:nvSpPr>
          <p:cNvPr id="6" name="object 6"/>
          <p:cNvSpPr/>
          <p:nvPr/>
        </p:nvSpPr>
        <p:spPr>
          <a:xfrm>
            <a:off x="9450298" y="271081"/>
            <a:ext cx="1264920" cy="1264920"/>
          </a:xfrm>
          <a:custGeom>
            <a:avLst/>
            <a:gdLst/>
            <a:ahLst/>
            <a:cxnLst/>
            <a:rect l="l" t="t" r="r" b="b"/>
            <a:pathLst>
              <a:path w="1264920" h="1264920">
                <a:moveTo>
                  <a:pt x="1259471" y="1264856"/>
                </a:moveTo>
                <a:lnTo>
                  <a:pt x="0" y="5384"/>
                </a:lnTo>
                <a:lnTo>
                  <a:pt x="5397" y="0"/>
                </a:lnTo>
                <a:lnTo>
                  <a:pt x="1264870" y="1259471"/>
                </a:lnTo>
                <a:lnTo>
                  <a:pt x="1259471" y="1264856"/>
                </a:lnTo>
                <a:close/>
              </a:path>
            </a:pathLst>
          </a:custGeom>
          <a:solidFill>
            <a:srgbClr val="393939"/>
          </a:solidFill>
        </p:spPr>
        <p:txBody>
          <a:bodyPr wrap="square" lIns="0" tIns="0" rIns="0" bIns="0" rtlCol="0"/>
          <a:lstStyle/>
          <a:p/>
        </p:txBody>
      </p:sp>
      <p:sp>
        <p:nvSpPr>
          <p:cNvPr id="5" name="object 5"/>
          <p:cNvSpPr/>
          <p:nvPr>
            <p:custDataLst>
              <p:tags r:id="rId1"/>
            </p:custDataLst>
          </p:nvPr>
        </p:nvSpPr>
        <p:spPr>
          <a:xfrm>
            <a:off x="9220200" y="96647"/>
            <a:ext cx="2881883" cy="1613916"/>
          </a:xfrm>
          <a:prstGeom prst="rect">
            <a:avLst/>
          </a:prstGeom>
          <a:blipFill>
            <a:blip r:embed="rId2" cstate="print"/>
            <a:stretch>
              <a:fillRect/>
            </a:stretch>
          </a:blipFill>
        </p:spPr>
        <p:txBody>
          <a:bodyPr wrap="square" lIns="0" tIns="0" rIns="0" bIns="0" rtlCol="0"/>
          <a:lstStyle/>
          <a:p>
            <a:endParaRPr dirty="0"/>
          </a:p>
        </p:txBody>
      </p:sp>
      <p:sp>
        <p:nvSpPr>
          <p:cNvPr id="7" name="文本框 6"/>
          <p:cNvSpPr txBox="1"/>
          <p:nvPr/>
        </p:nvSpPr>
        <p:spPr>
          <a:xfrm>
            <a:off x="1143000" y="1066800"/>
            <a:ext cx="8258175" cy="922020"/>
          </a:xfrm>
          <a:prstGeom prst="rect">
            <a:avLst/>
          </a:prstGeom>
          <a:noFill/>
        </p:spPr>
        <p:txBody>
          <a:bodyPr wrap="square" rtlCol="0">
            <a:spAutoFit/>
          </a:bodyPr>
          <a:p>
            <a:r>
              <a:rPr lang="zh-CN" altLang="en-US"/>
              <a:t>旱地冰壶（Floor Curling），又名地壶球，是一个以团队为单位在平滑地面上进行的投掷性运动项目。通过让本方冰壶球停在预先设定好的位置，或将对方的冰壶球击出，达到制胜的目的。</a:t>
            </a:r>
            <a:endParaRPr lang="zh-CN" altLang="en-US"/>
          </a:p>
        </p:txBody>
      </p:sp>
      <p:sp>
        <p:nvSpPr>
          <p:cNvPr id="8" name="文本框 7"/>
          <p:cNvSpPr txBox="1"/>
          <p:nvPr/>
        </p:nvSpPr>
        <p:spPr>
          <a:xfrm>
            <a:off x="381000" y="2122805"/>
            <a:ext cx="5262245" cy="4455795"/>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p>
            <a:r>
              <a:rPr lang="zh-CN" altLang="en-US" b="1">
                <a:highlight>
                  <a:srgbClr val="FFFF00"/>
                </a:highlight>
              </a:rPr>
              <a:t>适合团队</a:t>
            </a:r>
            <a:endParaRPr lang="zh-CN" altLang="en-US" b="1">
              <a:highlight>
                <a:srgbClr val="FFFF00"/>
              </a:highlight>
            </a:endParaRPr>
          </a:p>
          <a:p>
            <a:endParaRPr lang="zh-CN" altLang="en-US" b="1">
              <a:highlight>
                <a:srgbClr val="FFFF00"/>
              </a:highlight>
            </a:endParaRPr>
          </a:p>
          <a:p>
            <a:r>
              <a:rPr lang="zh-CN" altLang="en-US" b="1"/>
              <a:t>校园运动：</a:t>
            </a:r>
            <a:r>
              <a:rPr lang="zh-CN" altLang="en-US"/>
              <a:t>让旱地冰壶这项智力运动走进校园，培养学生的绅士风度、团队意识。</a:t>
            </a:r>
            <a:endParaRPr lang="zh-CN" altLang="en-US"/>
          </a:p>
          <a:p>
            <a:endParaRPr lang="zh-CN" altLang="en-US"/>
          </a:p>
          <a:p>
            <a:r>
              <a:rPr lang="zh-CN" altLang="en-US" b="1"/>
              <a:t>企业拓展：</a:t>
            </a:r>
            <a:r>
              <a:rPr lang="zh-CN" altLang="en-US"/>
              <a:t>旱地冰壶这项新型绅士运动，可以给企业带来更多向往多元、自由、开放、快乐的内训拓展，丰富团队建设，更进一步提高团队协作、策略共识及理解与接纳。</a:t>
            </a:r>
            <a:endParaRPr lang="zh-CN" altLang="en-US"/>
          </a:p>
          <a:p>
            <a:endParaRPr lang="zh-CN" altLang="en-US"/>
          </a:p>
          <a:p>
            <a:r>
              <a:rPr lang="zh-CN" altLang="en-US" b="1"/>
              <a:t>老年社团：</a:t>
            </a:r>
            <a:r>
              <a:rPr lang="zh-CN" altLang="en-US"/>
              <a:t>推动老年人对旱地冰壶的喜欢和热爱，提高老年人生活质量和幸福指数。</a:t>
            </a:r>
            <a:endParaRPr lang="zh-CN" altLang="en-US"/>
          </a:p>
          <a:p>
            <a:endParaRPr lang="zh-CN" altLang="en-US"/>
          </a:p>
          <a:p>
            <a:r>
              <a:rPr lang="zh-CN" altLang="en-US" b="1"/>
              <a:t>全民健身：</a:t>
            </a:r>
            <a:r>
              <a:rPr lang="zh-CN" altLang="en-US"/>
              <a:t>符合“全民健身新时尚”理念，使国民提高自身修养与身体素质，为社会做出积极贡献。</a:t>
            </a:r>
            <a:endParaRPr lang="zh-CN" altLang="en-US"/>
          </a:p>
        </p:txBody>
      </p:sp>
      <p:pic>
        <p:nvPicPr>
          <p:cNvPr id="100" name="图片 99"/>
          <p:cNvPicPr/>
          <p:nvPr/>
        </p:nvPicPr>
        <p:blipFill>
          <a:blip r:embed="rId3"/>
          <a:stretch>
            <a:fillRect/>
          </a:stretch>
        </p:blipFill>
        <p:spPr>
          <a:xfrm>
            <a:off x="6781800" y="1769873"/>
            <a:ext cx="3048000" cy="2033015"/>
          </a:xfrm>
          <a:prstGeom prst="rect">
            <a:avLst/>
          </a:prstGeom>
          <a:noFill/>
          <a:ln w="9525">
            <a:noFill/>
          </a:ln>
        </p:spPr>
      </p:pic>
      <p:pic>
        <p:nvPicPr>
          <p:cNvPr id="101" name="图片 100"/>
          <p:cNvPicPr/>
          <p:nvPr/>
        </p:nvPicPr>
        <p:blipFill>
          <a:blip r:embed="rId4"/>
          <a:stretch>
            <a:fillRect/>
          </a:stretch>
        </p:blipFill>
        <p:spPr>
          <a:xfrm>
            <a:off x="9220200" y="4036695"/>
            <a:ext cx="2780030" cy="1965960"/>
          </a:xfrm>
          <a:prstGeom prst="rect">
            <a:avLst/>
          </a:prstGeom>
          <a:noFill/>
          <a:ln w="9525">
            <a:noFill/>
          </a:ln>
        </p:spPr>
      </p:pic>
      <p:pic>
        <p:nvPicPr>
          <p:cNvPr id="102" name="图片 101"/>
          <p:cNvPicPr/>
          <p:nvPr/>
        </p:nvPicPr>
        <p:blipFill>
          <a:blip r:embed="rId5"/>
          <a:stretch>
            <a:fillRect/>
          </a:stretch>
        </p:blipFill>
        <p:spPr>
          <a:xfrm>
            <a:off x="5929630" y="3962400"/>
            <a:ext cx="3031490" cy="2240280"/>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 y="464819"/>
            <a:ext cx="429895" cy="462280"/>
          </a:xfrm>
          <a:custGeom>
            <a:avLst/>
            <a:gdLst/>
            <a:ahLst/>
            <a:cxnLst/>
            <a:rect l="l" t="t" r="r" b="b"/>
            <a:pathLst>
              <a:path w="429894" h="462280">
                <a:moveTo>
                  <a:pt x="291084" y="461771"/>
                </a:moveTo>
                <a:lnTo>
                  <a:pt x="0" y="461771"/>
                </a:lnTo>
                <a:lnTo>
                  <a:pt x="0" y="0"/>
                </a:lnTo>
                <a:lnTo>
                  <a:pt x="291084" y="0"/>
                </a:lnTo>
                <a:lnTo>
                  <a:pt x="429768" y="231647"/>
                </a:lnTo>
                <a:lnTo>
                  <a:pt x="291084" y="461771"/>
                </a:lnTo>
                <a:close/>
              </a:path>
            </a:pathLst>
          </a:custGeom>
          <a:solidFill>
            <a:srgbClr val="393939"/>
          </a:solidFill>
        </p:spPr>
        <p:txBody>
          <a:bodyPr wrap="square" lIns="0" tIns="0" rIns="0" bIns="0" rtlCol="0"/>
          <a:lstStyle/>
          <a:p/>
        </p:txBody>
      </p:sp>
      <p:sp>
        <p:nvSpPr>
          <p:cNvPr id="3" name="object 3"/>
          <p:cNvSpPr txBox="1">
            <a:spLocks noGrp="1"/>
          </p:cNvSpPr>
          <p:nvPr>
            <p:ph type="title"/>
          </p:nvPr>
        </p:nvSpPr>
        <p:spPr>
          <a:xfrm>
            <a:off x="1141730" y="490220"/>
            <a:ext cx="2657475" cy="442595"/>
          </a:xfrm>
          <a:prstGeom prst="rect">
            <a:avLst/>
          </a:prstGeom>
        </p:spPr>
        <p:txBody>
          <a:bodyPr vert="horz" wrap="square" lIns="0" tIns="12065" rIns="0" bIns="0" rtlCol="0">
            <a:spAutoFit/>
          </a:bodyPr>
          <a:lstStyle/>
          <a:p>
            <a:pPr marL="12700">
              <a:lnSpc>
                <a:spcPct val="100000"/>
              </a:lnSpc>
              <a:spcBef>
                <a:spcPts val="95"/>
              </a:spcBef>
            </a:pPr>
            <a:r>
              <a:rPr lang="zh-CN" altLang="en-US" dirty="0">
                <a:ln w="6600">
                  <a:solidFill>
                    <a:schemeClr val="accent2"/>
                  </a:solidFill>
                  <a:prstDash val="solid"/>
                </a:ln>
                <a:solidFill>
                  <a:srgbClr val="FFFFFF"/>
                </a:solidFill>
                <a:effectLst>
                  <a:outerShdw dist="38100" dir="2700000" algn="tl" rotWithShape="0">
                    <a:schemeClr val="accent2"/>
                  </a:outerShdw>
                </a:effectLst>
                <a:sym typeface="+mn-ea"/>
              </a:rPr>
              <a:t>棒球</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endParaRPr>
          </a:p>
        </p:txBody>
      </p:sp>
      <p:sp>
        <p:nvSpPr>
          <p:cNvPr id="6" name="object 6"/>
          <p:cNvSpPr/>
          <p:nvPr/>
        </p:nvSpPr>
        <p:spPr>
          <a:xfrm>
            <a:off x="9450298" y="271081"/>
            <a:ext cx="1264920" cy="1264920"/>
          </a:xfrm>
          <a:custGeom>
            <a:avLst/>
            <a:gdLst/>
            <a:ahLst/>
            <a:cxnLst/>
            <a:rect l="l" t="t" r="r" b="b"/>
            <a:pathLst>
              <a:path w="1264920" h="1264920">
                <a:moveTo>
                  <a:pt x="1259471" y="1264856"/>
                </a:moveTo>
                <a:lnTo>
                  <a:pt x="0" y="5384"/>
                </a:lnTo>
                <a:lnTo>
                  <a:pt x="5397" y="0"/>
                </a:lnTo>
                <a:lnTo>
                  <a:pt x="1264870" y="1259471"/>
                </a:lnTo>
                <a:lnTo>
                  <a:pt x="1259471" y="1264856"/>
                </a:lnTo>
                <a:close/>
              </a:path>
            </a:pathLst>
          </a:custGeom>
          <a:solidFill>
            <a:srgbClr val="393939"/>
          </a:solidFill>
        </p:spPr>
        <p:txBody>
          <a:bodyPr wrap="square" lIns="0" tIns="0" rIns="0" bIns="0" rtlCol="0"/>
          <a:lstStyle/>
          <a:p/>
        </p:txBody>
      </p:sp>
      <p:sp>
        <p:nvSpPr>
          <p:cNvPr id="5" name="object 5"/>
          <p:cNvSpPr/>
          <p:nvPr>
            <p:custDataLst>
              <p:tags r:id="rId1"/>
            </p:custDataLst>
          </p:nvPr>
        </p:nvSpPr>
        <p:spPr>
          <a:xfrm>
            <a:off x="9220200" y="96647"/>
            <a:ext cx="2881883" cy="1613916"/>
          </a:xfrm>
          <a:prstGeom prst="rect">
            <a:avLst/>
          </a:prstGeom>
          <a:blipFill>
            <a:blip r:embed="rId2" cstate="print"/>
            <a:stretch>
              <a:fillRect/>
            </a:stretch>
          </a:blipFill>
        </p:spPr>
        <p:txBody>
          <a:bodyPr wrap="square" lIns="0" tIns="0" rIns="0" bIns="0" rtlCol="0"/>
          <a:lstStyle/>
          <a:p>
            <a:endParaRPr dirty="0"/>
          </a:p>
        </p:txBody>
      </p:sp>
      <p:sp>
        <p:nvSpPr>
          <p:cNvPr id="7" name="文本框 6"/>
          <p:cNvSpPr txBox="1"/>
          <p:nvPr/>
        </p:nvSpPr>
        <p:spPr>
          <a:xfrm>
            <a:off x="1143000" y="1066800"/>
            <a:ext cx="8258175" cy="1198880"/>
          </a:xfrm>
          <a:prstGeom prst="rect">
            <a:avLst/>
          </a:prstGeom>
          <a:noFill/>
        </p:spPr>
        <p:txBody>
          <a:bodyPr wrap="square" rtlCol="0">
            <a:spAutoFit/>
          </a:bodyPr>
          <a:p>
            <a:r>
              <a:rPr lang="zh-CN" altLang="en-US"/>
              <a:t>棒球运动是一种集体性、对抗性很强的球类运动项目，被誉为“竞技 与智慧的结合”，既强调个人智慧与才能，又必须讲究战略战术，互相配合。队员之间分工 明确，责任清晰，又必须主动配合，相互服务，必要时为顾全大局，个人要甘于牺牲自我。团建项目中对棒球的形容也可以叫作：攻守有道的U棒出击。</a:t>
            </a:r>
            <a:endParaRPr lang="zh-CN" altLang="en-US"/>
          </a:p>
        </p:txBody>
      </p:sp>
      <p:pic>
        <p:nvPicPr>
          <p:cNvPr id="103" name="图片 102"/>
          <p:cNvPicPr/>
          <p:nvPr>
            <p:custDataLst>
              <p:tags r:id="rId3"/>
            </p:custDataLst>
          </p:nvPr>
        </p:nvPicPr>
        <p:blipFill>
          <a:blip r:embed="rId4"/>
          <a:stretch>
            <a:fillRect/>
          </a:stretch>
        </p:blipFill>
        <p:spPr>
          <a:xfrm>
            <a:off x="586740" y="2514600"/>
            <a:ext cx="3841115" cy="2133600"/>
          </a:xfrm>
          <a:prstGeom prst="rect">
            <a:avLst/>
          </a:prstGeom>
          <a:noFill/>
          <a:ln w="9525">
            <a:noFill/>
          </a:ln>
        </p:spPr>
      </p:pic>
      <p:pic>
        <p:nvPicPr>
          <p:cNvPr id="105" name="图片 104"/>
          <p:cNvPicPr/>
          <p:nvPr/>
        </p:nvPicPr>
        <p:blipFill>
          <a:blip r:embed="rId5"/>
          <a:stretch>
            <a:fillRect/>
          </a:stretch>
        </p:blipFill>
        <p:spPr>
          <a:xfrm>
            <a:off x="8534400" y="2438400"/>
            <a:ext cx="2774950" cy="3931920"/>
          </a:xfrm>
          <a:prstGeom prst="rect">
            <a:avLst/>
          </a:prstGeom>
          <a:noFill/>
          <a:ln w="9525">
            <a:noFill/>
          </a:ln>
        </p:spPr>
      </p:pic>
      <p:pic>
        <p:nvPicPr>
          <p:cNvPr id="107" name="图片 106"/>
          <p:cNvPicPr/>
          <p:nvPr/>
        </p:nvPicPr>
        <p:blipFill>
          <a:blip r:embed="rId6"/>
          <a:stretch>
            <a:fillRect/>
          </a:stretch>
        </p:blipFill>
        <p:spPr>
          <a:xfrm>
            <a:off x="4800600" y="3048000"/>
            <a:ext cx="3486150" cy="2524760"/>
          </a:xfrm>
          <a:prstGeom prst="rect">
            <a:avLst/>
          </a:prstGeom>
          <a:noFill/>
          <a:ln w="9525">
            <a:noFill/>
          </a:ln>
        </p:spPr>
      </p:pic>
      <p:pic>
        <p:nvPicPr>
          <p:cNvPr id="108" name="图片 107"/>
          <p:cNvPicPr/>
          <p:nvPr/>
        </p:nvPicPr>
        <p:blipFill>
          <a:blip r:embed="rId7"/>
          <a:stretch>
            <a:fillRect/>
          </a:stretch>
        </p:blipFill>
        <p:spPr>
          <a:xfrm>
            <a:off x="774700" y="4754880"/>
            <a:ext cx="3465195" cy="178054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 y="464819"/>
            <a:ext cx="429895" cy="462280"/>
          </a:xfrm>
          <a:custGeom>
            <a:avLst/>
            <a:gdLst/>
            <a:ahLst/>
            <a:cxnLst/>
            <a:rect l="l" t="t" r="r" b="b"/>
            <a:pathLst>
              <a:path w="429894" h="462280">
                <a:moveTo>
                  <a:pt x="291084" y="461771"/>
                </a:moveTo>
                <a:lnTo>
                  <a:pt x="0" y="461771"/>
                </a:lnTo>
                <a:lnTo>
                  <a:pt x="0" y="0"/>
                </a:lnTo>
                <a:lnTo>
                  <a:pt x="291084" y="0"/>
                </a:lnTo>
                <a:lnTo>
                  <a:pt x="429768" y="231647"/>
                </a:lnTo>
                <a:lnTo>
                  <a:pt x="291084" y="461771"/>
                </a:lnTo>
                <a:close/>
              </a:path>
            </a:pathLst>
          </a:custGeom>
          <a:solidFill>
            <a:srgbClr val="393939"/>
          </a:solidFill>
        </p:spPr>
        <p:txBody>
          <a:bodyPr wrap="square" lIns="0" tIns="0" rIns="0" bIns="0" rtlCol="0"/>
          <a:lstStyle/>
          <a:p/>
        </p:txBody>
      </p:sp>
      <p:sp>
        <p:nvSpPr>
          <p:cNvPr id="3" name="object 3"/>
          <p:cNvSpPr txBox="1">
            <a:spLocks noGrp="1"/>
          </p:cNvSpPr>
          <p:nvPr>
            <p:ph type="title"/>
          </p:nvPr>
        </p:nvSpPr>
        <p:spPr>
          <a:xfrm>
            <a:off x="1141730" y="490220"/>
            <a:ext cx="2657475" cy="442595"/>
          </a:xfrm>
          <a:prstGeom prst="rect">
            <a:avLst/>
          </a:prstGeom>
        </p:spPr>
        <p:txBody>
          <a:bodyPr vert="horz" wrap="square" lIns="0" tIns="12065" rIns="0" bIns="0" rtlCol="0">
            <a:spAutoFit/>
          </a:bodyPr>
          <a:lstStyle/>
          <a:p>
            <a:pPr marL="12700">
              <a:lnSpc>
                <a:spcPct val="100000"/>
              </a:lnSpc>
              <a:spcBef>
                <a:spcPts val="95"/>
              </a:spcBef>
            </a:pPr>
            <a:r>
              <a:rPr lang="zh-CN" altLang="en-US"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rPr>
              <a:t>飞盘</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endParaRPr>
          </a:p>
        </p:txBody>
      </p:sp>
      <p:sp>
        <p:nvSpPr>
          <p:cNvPr id="6" name="object 6"/>
          <p:cNvSpPr/>
          <p:nvPr/>
        </p:nvSpPr>
        <p:spPr>
          <a:xfrm>
            <a:off x="9450298" y="271081"/>
            <a:ext cx="1264920" cy="1264920"/>
          </a:xfrm>
          <a:custGeom>
            <a:avLst/>
            <a:gdLst/>
            <a:ahLst/>
            <a:cxnLst/>
            <a:rect l="l" t="t" r="r" b="b"/>
            <a:pathLst>
              <a:path w="1264920" h="1264920">
                <a:moveTo>
                  <a:pt x="1259471" y="1264856"/>
                </a:moveTo>
                <a:lnTo>
                  <a:pt x="0" y="5384"/>
                </a:lnTo>
                <a:lnTo>
                  <a:pt x="5397" y="0"/>
                </a:lnTo>
                <a:lnTo>
                  <a:pt x="1264870" y="1259471"/>
                </a:lnTo>
                <a:lnTo>
                  <a:pt x="1259471" y="1264856"/>
                </a:lnTo>
                <a:close/>
              </a:path>
            </a:pathLst>
          </a:custGeom>
          <a:solidFill>
            <a:srgbClr val="393939"/>
          </a:solidFill>
        </p:spPr>
        <p:txBody>
          <a:bodyPr wrap="square" lIns="0" tIns="0" rIns="0" bIns="0" rtlCol="0"/>
          <a:lstStyle/>
          <a:p/>
        </p:txBody>
      </p:sp>
      <p:sp>
        <p:nvSpPr>
          <p:cNvPr id="5" name="object 5"/>
          <p:cNvSpPr/>
          <p:nvPr>
            <p:custDataLst>
              <p:tags r:id="rId1"/>
            </p:custDataLst>
          </p:nvPr>
        </p:nvSpPr>
        <p:spPr>
          <a:xfrm>
            <a:off x="9220200" y="96647"/>
            <a:ext cx="2881883" cy="1613916"/>
          </a:xfrm>
          <a:prstGeom prst="rect">
            <a:avLst/>
          </a:prstGeom>
          <a:blipFill>
            <a:blip r:embed="rId2" cstate="print"/>
            <a:stretch>
              <a:fillRect/>
            </a:stretch>
          </a:blipFill>
        </p:spPr>
        <p:txBody>
          <a:bodyPr wrap="square" lIns="0" tIns="0" rIns="0" bIns="0" rtlCol="0"/>
          <a:lstStyle/>
          <a:p>
            <a:endParaRPr dirty="0"/>
          </a:p>
        </p:txBody>
      </p:sp>
      <p:sp>
        <p:nvSpPr>
          <p:cNvPr id="7" name="文本框 6"/>
          <p:cNvSpPr txBox="1"/>
          <p:nvPr/>
        </p:nvSpPr>
        <p:spPr>
          <a:xfrm>
            <a:off x="1143000" y="1066800"/>
            <a:ext cx="8258175" cy="922020"/>
          </a:xfrm>
          <a:prstGeom prst="rect">
            <a:avLst/>
          </a:prstGeom>
          <a:noFill/>
        </p:spPr>
        <p:txBody>
          <a:bodyPr wrap="square" rtlCol="0">
            <a:spAutoFit/>
          </a:bodyPr>
          <a:p>
            <a:r>
              <a:rPr lang="zh-CN" altLang="en-US"/>
              <a:t>飞盘具有新手友好、年龄友好、性别友好的属性。“飞盘运动算是大众体育项目中非常容易上手的一项运动了，新手小白只要接受半个小时左右的培训，学会传接盘，就能上场比赛，感受飞盘的乐趣。”</a:t>
            </a:r>
            <a:endParaRPr lang="zh-CN" altLang="en-US"/>
          </a:p>
        </p:txBody>
      </p:sp>
      <p:pic>
        <p:nvPicPr>
          <p:cNvPr id="4" name="图片 3"/>
          <p:cNvPicPr>
            <a:picLocks noChangeAspect="1"/>
          </p:cNvPicPr>
          <p:nvPr/>
        </p:nvPicPr>
        <p:blipFill>
          <a:blip r:embed="rId3"/>
          <a:stretch>
            <a:fillRect/>
          </a:stretch>
        </p:blipFill>
        <p:spPr>
          <a:xfrm>
            <a:off x="838200" y="2122805"/>
            <a:ext cx="9165590" cy="46786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 y="464819"/>
            <a:ext cx="429895" cy="462280"/>
          </a:xfrm>
          <a:custGeom>
            <a:avLst/>
            <a:gdLst/>
            <a:ahLst/>
            <a:cxnLst/>
            <a:rect l="l" t="t" r="r" b="b"/>
            <a:pathLst>
              <a:path w="429894" h="462280">
                <a:moveTo>
                  <a:pt x="291084" y="461771"/>
                </a:moveTo>
                <a:lnTo>
                  <a:pt x="0" y="461771"/>
                </a:lnTo>
                <a:lnTo>
                  <a:pt x="0" y="0"/>
                </a:lnTo>
                <a:lnTo>
                  <a:pt x="291084" y="0"/>
                </a:lnTo>
                <a:lnTo>
                  <a:pt x="429768" y="231647"/>
                </a:lnTo>
                <a:lnTo>
                  <a:pt x="291084" y="461771"/>
                </a:lnTo>
                <a:close/>
              </a:path>
            </a:pathLst>
          </a:custGeom>
          <a:solidFill>
            <a:srgbClr val="393939"/>
          </a:solidFill>
        </p:spPr>
        <p:txBody>
          <a:bodyPr wrap="square" lIns="0" tIns="0" rIns="0" bIns="0" rtlCol="0"/>
          <a:lstStyle/>
          <a:p/>
        </p:txBody>
      </p:sp>
      <p:sp>
        <p:nvSpPr>
          <p:cNvPr id="3" name="object 3"/>
          <p:cNvSpPr txBox="1">
            <a:spLocks noGrp="1"/>
          </p:cNvSpPr>
          <p:nvPr>
            <p:ph type="title"/>
          </p:nvPr>
        </p:nvSpPr>
        <p:spPr>
          <a:xfrm>
            <a:off x="1141730" y="490220"/>
            <a:ext cx="2657475" cy="442595"/>
          </a:xfrm>
          <a:prstGeom prst="rect">
            <a:avLst/>
          </a:prstGeom>
        </p:spPr>
        <p:txBody>
          <a:bodyPr vert="horz" wrap="square" lIns="0" tIns="12065" rIns="0" bIns="0" rtlCol="0">
            <a:spAutoFit/>
          </a:bodyPr>
          <a:lstStyle/>
          <a:p>
            <a:pPr marL="12700">
              <a:lnSpc>
                <a:spcPct val="100000"/>
              </a:lnSpc>
              <a:spcBef>
                <a:spcPts val="95"/>
              </a:spcBef>
            </a:pPr>
            <a:r>
              <a:rPr lang="en-US" altLang="zh-CN" dirty="0">
                <a:ln w="6600">
                  <a:solidFill>
                    <a:schemeClr val="accent2"/>
                  </a:solidFill>
                  <a:prstDash val="solid"/>
                </a:ln>
                <a:solidFill>
                  <a:srgbClr val="FFFFFF"/>
                </a:solidFill>
                <a:effectLst>
                  <a:outerShdw dist="38100" dir="2700000" algn="tl" rotWithShape="0">
                    <a:schemeClr val="accent2"/>
                  </a:outerShdw>
                </a:effectLst>
                <a:sym typeface="+mn-ea"/>
              </a:rPr>
              <a:t>F1</a:t>
            </a:r>
            <a:r>
              <a:rPr lang="zh-CN" altLang="en-US" dirty="0">
                <a:ln w="6600">
                  <a:solidFill>
                    <a:schemeClr val="accent2"/>
                  </a:solidFill>
                  <a:prstDash val="solid"/>
                </a:ln>
                <a:solidFill>
                  <a:srgbClr val="FFFFFF"/>
                </a:solidFill>
                <a:effectLst>
                  <a:outerShdw dist="38100" dir="2700000" algn="tl" rotWithShape="0">
                    <a:schemeClr val="accent2"/>
                  </a:outerShdw>
                </a:effectLst>
                <a:sym typeface="+mn-ea"/>
              </a:rPr>
              <a:t>赛车</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endParaRPr>
          </a:p>
        </p:txBody>
      </p:sp>
      <p:sp>
        <p:nvSpPr>
          <p:cNvPr id="6" name="object 6"/>
          <p:cNvSpPr/>
          <p:nvPr/>
        </p:nvSpPr>
        <p:spPr>
          <a:xfrm>
            <a:off x="9450298" y="271081"/>
            <a:ext cx="1264920" cy="1264920"/>
          </a:xfrm>
          <a:custGeom>
            <a:avLst/>
            <a:gdLst/>
            <a:ahLst/>
            <a:cxnLst/>
            <a:rect l="l" t="t" r="r" b="b"/>
            <a:pathLst>
              <a:path w="1264920" h="1264920">
                <a:moveTo>
                  <a:pt x="1259471" y="1264856"/>
                </a:moveTo>
                <a:lnTo>
                  <a:pt x="0" y="5384"/>
                </a:lnTo>
                <a:lnTo>
                  <a:pt x="5397" y="0"/>
                </a:lnTo>
                <a:lnTo>
                  <a:pt x="1264870" y="1259471"/>
                </a:lnTo>
                <a:lnTo>
                  <a:pt x="1259471" y="1264856"/>
                </a:lnTo>
                <a:close/>
              </a:path>
            </a:pathLst>
          </a:custGeom>
          <a:solidFill>
            <a:srgbClr val="393939"/>
          </a:solidFill>
        </p:spPr>
        <p:txBody>
          <a:bodyPr wrap="square" lIns="0" tIns="0" rIns="0" bIns="0" rtlCol="0"/>
          <a:lstStyle/>
          <a:p/>
        </p:txBody>
      </p:sp>
      <p:sp>
        <p:nvSpPr>
          <p:cNvPr id="5" name="object 5"/>
          <p:cNvSpPr/>
          <p:nvPr>
            <p:custDataLst>
              <p:tags r:id="rId1"/>
            </p:custDataLst>
          </p:nvPr>
        </p:nvSpPr>
        <p:spPr>
          <a:xfrm>
            <a:off x="9220200" y="96647"/>
            <a:ext cx="2881883" cy="1613916"/>
          </a:xfrm>
          <a:prstGeom prst="rect">
            <a:avLst/>
          </a:prstGeom>
          <a:blipFill>
            <a:blip r:embed="rId2" cstate="print"/>
            <a:stretch>
              <a:fillRect/>
            </a:stretch>
          </a:blipFill>
        </p:spPr>
        <p:txBody>
          <a:bodyPr wrap="square" lIns="0" tIns="0" rIns="0" bIns="0" rtlCol="0"/>
          <a:lstStyle/>
          <a:p>
            <a:endParaRPr dirty="0"/>
          </a:p>
        </p:txBody>
      </p:sp>
      <p:sp>
        <p:nvSpPr>
          <p:cNvPr id="7" name="文本框 6"/>
          <p:cNvSpPr txBox="1"/>
          <p:nvPr/>
        </p:nvSpPr>
        <p:spPr>
          <a:xfrm>
            <a:off x="1143000" y="1066800"/>
            <a:ext cx="8258175" cy="1198880"/>
          </a:xfrm>
          <a:prstGeom prst="rect">
            <a:avLst/>
          </a:prstGeom>
          <a:noFill/>
        </p:spPr>
        <p:txBody>
          <a:bodyPr wrap="square" rtlCol="0">
            <a:spAutoFit/>
          </a:bodyPr>
          <a:p>
            <a:r>
              <a:rPr lang="zh-CN" altLang="en-US"/>
              <a:t>F1赛车需要整一个团队上下齐心朝着一个目标努力完成共同的目标—超级模型“跑车”。在整个过程中，需要团队成员沟通合作，寻找最有效的沟通方式，通过集体智慧制作出。在这样氛围中推进项目，在成果验收时能极大激发团队的认同感和成就感，提审团队凝聚力。</a:t>
            </a:r>
            <a:endParaRPr lang="zh-CN" altLang="en-US"/>
          </a:p>
        </p:txBody>
      </p:sp>
      <p:pic>
        <p:nvPicPr>
          <p:cNvPr id="8" name="图片 7"/>
          <p:cNvPicPr>
            <a:picLocks noChangeAspect="1"/>
          </p:cNvPicPr>
          <p:nvPr/>
        </p:nvPicPr>
        <p:blipFill>
          <a:blip r:embed="rId3"/>
          <a:stretch>
            <a:fillRect/>
          </a:stretch>
        </p:blipFill>
        <p:spPr>
          <a:xfrm>
            <a:off x="666115" y="2286000"/>
            <a:ext cx="9895205" cy="42652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 y="464819"/>
            <a:ext cx="429895" cy="462280"/>
          </a:xfrm>
          <a:custGeom>
            <a:avLst/>
            <a:gdLst/>
            <a:ahLst/>
            <a:cxnLst/>
            <a:rect l="l" t="t" r="r" b="b"/>
            <a:pathLst>
              <a:path w="429894" h="462280">
                <a:moveTo>
                  <a:pt x="291084" y="461771"/>
                </a:moveTo>
                <a:lnTo>
                  <a:pt x="0" y="461771"/>
                </a:lnTo>
                <a:lnTo>
                  <a:pt x="0" y="0"/>
                </a:lnTo>
                <a:lnTo>
                  <a:pt x="291084" y="0"/>
                </a:lnTo>
                <a:lnTo>
                  <a:pt x="429768" y="231647"/>
                </a:lnTo>
                <a:lnTo>
                  <a:pt x="291084" y="461771"/>
                </a:lnTo>
                <a:close/>
              </a:path>
            </a:pathLst>
          </a:custGeom>
          <a:solidFill>
            <a:srgbClr val="393939"/>
          </a:solidFill>
        </p:spPr>
        <p:txBody>
          <a:bodyPr wrap="square" lIns="0" tIns="0" rIns="0" bIns="0" rtlCol="0"/>
          <a:lstStyle/>
          <a:p/>
        </p:txBody>
      </p:sp>
      <p:sp>
        <p:nvSpPr>
          <p:cNvPr id="3" name="object 3"/>
          <p:cNvSpPr txBox="1">
            <a:spLocks noGrp="1"/>
          </p:cNvSpPr>
          <p:nvPr>
            <p:ph type="title"/>
          </p:nvPr>
        </p:nvSpPr>
        <p:spPr>
          <a:xfrm>
            <a:off x="1141730" y="490220"/>
            <a:ext cx="2657475" cy="442595"/>
          </a:xfrm>
          <a:prstGeom prst="rect">
            <a:avLst/>
          </a:prstGeom>
        </p:spPr>
        <p:txBody>
          <a:bodyPr vert="horz" wrap="square" lIns="0" tIns="12065" rIns="0" bIns="0" rtlCol="0">
            <a:spAutoFit/>
          </a:bodyPr>
          <a:lstStyle/>
          <a:p>
            <a:pPr marL="12700">
              <a:lnSpc>
                <a:spcPct val="100000"/>
              </a:lnSpc>
              <a:spcBef>
                <a:spcPts val="95"/>
              </a:spcBef>
            </a:pPr>
            <a:r>
              <a:rPr lang="zh-CN" altLang="en-US" dirty="0">
                <a:ln w="6600">
                  <a:solidFill>
                    <a:schemeClr val="accent2"/>
                  </a:solidFill>
                  <a:prstDash val="solid"/>
                </a:ln>
                <a:solidFill>
                  <a:srgbClr val="FFFFFF"/>
                </a:solidFill>
                <a:effectLst>
                  <a:outerShdw dist="38100" dir="2700000" algn="tl" rotWithShape="0">
                    <a:schemeClr val="accent2"/>
                  </a:outerShdw>
                </a:effectLst>
                <a:sym typeface="+mn-ea"/>
              </a:rPr>
              <a:t>攻防箭</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endParaRPr>
          </a:p>
        </p:txBody>
      </p:sp>
      <p:sp>
        <p:nvSpPr>
          <p:cNvPr id="6" name="object 6"/>
          <p:cNvSpPr/>
          <p:nvPr/>
        </p:nvSpPr>
        <p:spPr>
          <a:xfrm>
            <a:off x="9450298" y="271081"/>
            <a:ext cx="1264920" cy="1264920"/>
          </a:xfrm>
          <a:custGeom>
            <a:avLst/>
            <a:gdLst/>
            <a:ahLst/>
            <a:cxnLst/>
            <a:rect l="l" t="t" r="r" b="b"/>
            <a:pathLst>
              <a:path w="1264920" h="1264920">
                <a:moveTo>
                  <a:pt x="1259471" y="1264856"/>
                </a:moveTo>
                <a:lnTo>
                  <a:pt x="0" y="5384"/>
                </a:lnTo>
                <a:lnTo>
                  <a:pt x="5397" y="0"/>
                </a:lnTo>
                <a:lnTo>
                  <a:pt x="1264870" y="1259471"/>
                </a:lnTo>
                <a:lnTo>
                  <a:pt x="1259471" y="1264856"/>
                </a:lnTo>
                <a:close/>
              </a:path>
            </a:pathLst>
          </a:custGeom>
          <a:solidFill>
            <a:srgbClr val="393939"/>
          </a:solidFill>
        </p:spPr>
        <p:txBody>
          <a:bodyPr wrap="square" lIns="0" tIns="0" rIns="0" bIns="0" rtlCol="0"/>
          <a:lstStyle/>
          <a:p/>
        </p:txBody>
      </p:sp>
      <p:sp>
        <p:nvSpPr>
          <p:cNvPr id="5" name="object 5"/>
          <p:cNvSpPr/>
          <p:nvPr>
            <p:custDataLst>
              <p:tags r:id="rId1"/>
            </p:custDataLst>
          </p:nvPr>
        </p:nvSpPr>
        <p:spPr>
          <a:xfrm>
            <a:off x="9220200" y="96647"/>
            <a:ext cx="2881883" cy="1613916"/>
          </a:xfrm>
          <a:prstGeom prst="rect">
            <a:avLst/>
          </a:prstGeom>
          <a:blipFill>
            <a:blip r:embed="rId2" cstate="print"/>
            <a:stretch>
              <a:fillRect/>
            </a:stretch>
          </a:blipFill>
        </p:spPr>
        <p:txBody>
          <a:bodyPr wrap="square" lIns="0" tIns="0" rIns="0" bIns="0" rtlCol="0"/>
          <a:lstStyle/>
          <a:p>
            <a:endParaRPr dirty="0"/>
          </a:p>
        </p:txBody>
      </p:sp>
      <p:sp>
        <p:nvSpPr>
          <p:cNvPr id="7" name="文本框 6"/>
          <p:cNvSpPr txBox="1"/>
          <p:nvPr/>
        </p:nvSpPr>
        <p:spPr>
          <a:xfrm>
            <a:off x="1143000" y="1066800"/>
            <a:ext cx="8258175" cy="922020"/>
          </a:xfrm>
          <a:prstGeom prst="rect">
            <a:avLst/>
          </a:prstGeom>
          <a:noFill/>
        </p:spPr>
        <p:txBody>
          <a:bodyPr wrap="square" rtlCol="0">
            <a:spAutoFit/>
          </a:bodyPr>
          <a:p>
            <a:r>
              <a:rPr lang="zh-CN" altLang="en-US"/>
              <a:t>攻防箭是由美国引入的全新竞技类活动。所有学员分为攻防两组，以特殊设计的弓箭为道具，配合盾牌等防护装置，互相用箭射击淘汰对手，从而占领更多的敌方营地。因弓箭为特别设计，故被箭射中不会有任何伤害。</a:t>
            </a:r>
            <a:endParaRPr lang="zh-CN" altLang="en-US"/>
          </a:p>
        </p:txBody>
      </p:sp>
      <p:pic>
        <p:nvPicPr>
          <p:cNvPr id="109" name="图片 108"/>
          <p:cNvPicPr/>
          <p:nvPr/>
        </p:nvPicPr>
        <p:blipFill>
          <a:blip r:embed="rId3"/>
          <a:stretch>
            <a:fillRect/>
          </a:stretch>
        </p:blipFill>
        <p:spPr>
          <a:xfrm>
            <a:off x="457200" y="2209800"/>
            <a:ext cx="4153535" cy="2454910"/>
          </a:xfrm>
          <a:prstGeom prst="rect">
            <a:avLst/>
          </a:prstGeom>
          <a:noFill/>
          <a:ln w="9525">
            <a:noFill/>
          </a:ln>
        </p:spPr>
      </p:pic>
      <p:pic>
        <p:nvPicPr>
          <p:cNvPr id="110" name="图片 109"/>
          <p:cNvPicPr/>
          <p:nvPr/>
        </p:nvPicPr>
        <p:blipFill>
          <a:blip r:embed="rId4"/>
          <a:stretch>
            <a:fillRect/>
          </a:stretch>
        </p:blipFill>
        <p:spPr>
          <a:xfrm>
            <a:off x="5257800" y="2209800"/>
            <a:ext cx="4293870" cy="2128520"/>
          </a:xfrm>
          <a:prstGeom prst="rect">
            <a:avLst/>
          </a:prstGeom>
          <a:noFill/>
          <a:ln w="9525">
            <a:noFill/>
          </a:ln>
        </p:spPr>
      </p:pic>
      <p:pic>
        <p:nvPicPr>
          <p:cNvPr id="111" name="图片 110"/>
          <p:cNvPicPr/>
          <p:nvPr/>
        </p:nvPicPr>
        <p:blipFill>
          <a:blip r:embed="rId5"/>
          <a:stretch>
            <a:fillRect/>
          </a:stretch>
        </p:blipFill>
        <p:spPr>
          <a:xfrm>
            <a:off x="6172200" y="4559300"/>
            <a:ext cx="4555490" cy="2057400"/>
          </a:xfrm>
          <a:prstGeom prst="rect">
            <a:avLst/>
          </a:prstGeom>
          <a:noFill/>
          <a:ln w="9525">
            <a:noFill/>
          </a:ln>
        </p:spPr>
      </p:pic>
      <p:pic>
        <p:nvPicPr>
          <p:cNvPr id="112" name="图片 111"/>
          <p:cNvPicPr/>
          <p:nvPr/>
        </p:nvPicPr>
        <p:blipFill>
          <a:blip r:embed="rId6"/>
          <a:stretch>
            <a:fillRect/>
          </a:stretch>
        </p:blipFill>
        <p:spPr>
          <a:xfrm>
            <a:off x="1371600" y="4724400"/>
            <a:ext cx="3648075" cy="196596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 y="464819"/>
            <a:ext cx="429895" cy="462280"/>
          </a:xfrm>
          <a:custGeom>
            <a:avLst/>
            <a:gdLst/>
            <a:ahLst/>
            <a:cxnLst/>
            <a:rect l="l" t="t" r="r" b="b"/>
            <a:pathLst>
              <a:path w="429894" h="462280">
                <a:moveTo>
                  <a:pt x="291084" y="461771"/>
                </a:moveTo>
                <a:lnTo>
                  <a:pt x="0" y="461771"/>
                </a:lnTo>
                <a:lnTo>
                  <a:pt x="0" y="0"/>
                </a:lnTo>
                <a:lnTo>
                  <a:pt x="291084" y="0"/>
                </a:lnTo>
                <a:lnTo>
                  <a:pt x="429768" y="231647"/>
                </a:lnTo>
                <a:lnTo>
                  <a:pt x="291084" y="461771"/>
                </a:lnTo>
                <a:close/>
              </a:path>
            </a:pathLst>
          </a:custGeom>
          <a:solidFill>
            <a:srgbClr val="393939"/>
          </a:solidFill>
        </p:spPr>
        <p:txBody>
          <a:bodyPr wrap="square" lIns="0" tIns="0" rIns="0" bIns="0" rtlCol="0"/>
          <a:lstStyle/>
          <a:p/>
        </p:txBody>
      </p:sp>
      <p:sp>
        <p:nvSpPr>
          <p:cNvPr id="3" name="object 3"/>
          <p:cNvSpPr txBox="1">
            <a:spLocks noGrp="1"/>
          </p:cNvSpPr>
          <p:nvPr>
            <p:ph type="title"/>
          </p:nvPr>
        </p:nvSpPr>
        <p:spPr>
          <a:xfrm>
            <a:off x="1141730" y="490220"/>
            <a:ext cx="2657475" cy="442595"/>
          </a:xfrm>
          <a:prstGeom prst="rect">
            <a:avLst/>
          </a:prstGeom>
        </p:spPr>
        <p:txBody>
          <a:bodyPr vert="horz" wrap="square" lIns="0" tIns="12065" rIns="0" bIns="0" rtlCol="0">
            <a:spAutoFit/>
          </a:bodyPr>
          <a:lstStyle/>
          <a:p>
            <a:pPr marL="12700">
              <a:lnSpc>
                <a:spcPct val="100000"/>
              </a:lnSpc>
              <a:spcBef>
                <a:spcPts val="95"/>
              </a:spcBef>
            </a:pPr>
            <a:r>
              <a:rPr lang="zh-CN" altLang="en-US" dirty="0">
                <a:ln w="6600">
                  <a:solidFill>
                    <a:schemeClr val="accent2"/>
                  </a:solidFill>
                  <a:prstDash val="solid"/>
                </a:ln>
                <a:solidFill>
                  <a:srgbClr val="FFFFFF"/>
                </a:solidFill>
                <a:effectLst>
                  <a:outerShdw dist="38100" dir="2700000" algn="tl" rotWithShape="0">
                    <a:schemeClr val="accent2"/>
                  </a:outerShdw>
                </a:effectLst>
                <a:sym typeface="+mn-ea"/>
              </a:rPr>
              <a:t>橄榄球</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endParaRPr>
          </a:p>
        </p:txBody>
      </p:sp>
      <p:sp>
        <p:nvSpPr>
          <p:cNvPr id="6" name="object 6"/>
          <p:cNvSpPr/>
          <p:nvPr/>
        </p:nvSpPr>
        <p:spPr>
          <a:xfrm>
            <a:off x="9450298" y="271081"/>
            <a:ext cx="1264920" cy="1264920"/>
          </a:xfrm>
          <a:custGeom>
            <a:avLst/>
            <a:gdLst/>
            <a:ahLst/>
            <a:cxnLst/>
            <a:rect l="l" t="t" r="r" b="b"/>
            <a:pathLst>
              <a:path w="1264920" h="1264920">
                <a:moveTo>
                  <a:pt x="1259471" y="1264856"/>
                </a:moveTo>
                <a:lnTo>
                  <a:pt x="0" y="5384"/>
                </a:lnTo>
                <a:lnTo>
                  <a:pt x="5397" y="0"/>
                </a:lnTo>
                <a:lnTo>
                  <a:pt x="1264870" y="1259471"/>
                </a:lnTo>
                <a:lnTo>
                  <a:pt x="1259471" y="1264856"/>
                </a:lnTo>
                <a:close/>
              </a:path>
            </a:pathLst>
          </a:custGeom>
          <a:solidFill>
            <a:srgbClr val="393939"/>
          </a:solidFill>
        </p:spPr>
        <p:txBody>
          <a:bodyPr wrap="square" lIns="0" tIns="0" rIns="0" bIns="0" rtlCol="0"/>
          <a:lstStyle/>
          <a:p/>
        </p:txBody>
      </p:sp>
      <p:sp>
        <p:nvSpPr>
          <p:cNvPr id="5" name="object 5"/>
          <p:cNvSpPr/>
          <p:nvPr>
            <p:custDataLst>
              <p:tags r:id="rId1"/>
            </p:custDataLst>
          </p:nvPr>
        </p:nvSpPr>
        <p:spPr>
          <a:xfrm>
            <a:off x="9220200" y="96647"/>
            <a:ext cx="2881883" cy="1613916"/>
          </a:xfrm>
          <a:prstGeom prst="rect">
            <a:avLst/>
          </a:prstGeom>
          <a:blipFill>
            <a:blip r:embed="rId2" cstate="print"/>
            <a:stretch>
              <a:fillRect/>
            </a:stretch>
          </a:blipFill>
        </p:spPr>
        <p:txBody>
          <a:bodyPr wrap="square" lIns="0" tIns="0" rIns="0" bIns="0" rtlCol="0"/>
          <a:lstStyle/>
          <a:p>
            <a:endParaRPr dirty="0"/>
          </a:p>
        </p:txBody>
      </p:sp>
      <p:sp>
        <p:nvSpPr>
          <p:cNvPr id="7" name="文本框 6"/>
          <p:cNvSpPr txBox="1"/>
          <p:nvPr/>
        </p:nvSpPr>
        <p:spPr>
          <a:xfrm>
            <a:off x="1143000" y="1066800"/>
            <a:ext cx="8258175" cy="1198880"/>
          </a:xfrm>
          <a:prstGeom prst="rect">
            <a:avLst/>
          </a:prstGeom>
          <a:noFill/>
        </p:spPr>
        <p:txBody>
          <a:bodyPr wrap="square" rtlCol="0">
            <a:spAutoFit/>
          </a:bodyPr>
          <a:p>
            <a:r>
              <a:rPr lang="zh-CN" altLang="en-US"/>
              <a:t>进击的美式橄榄球团建拓展项目以美式文化为基石，通过二次开发，打造最具凝聚力的企业力量。让学员在活动中强化自我，提高团队协作能力。</a:t>
            </a:r>
            <a:endParaRPr lang="zh-CN" altLang="en-US"/>
          </a:p>
          <a:p>
            <a:r>
              <a:rPr lang="zh-CN" altLang="en-US"/>
              <a:t>每一位队员都是球队至胜的关键，专注，阅读，预判，自信，信任，各司其职，球队的每一次成功都是对十气草大的鼓舞，在失败中进击，在胜利中沉淀。</a:t>
            </a:r>
            <a:endParaRPr lang="zh-CN" altLang="en-US"/>
          </a:p>
        </p:txBody>
      </p:sp>
      <p:pic>
        <p:nvPicPr>
          <p:cNvPr id="113" name="图片 112"/>
          <p:cNvPicPr/>
          <p:nvPr/>
        </p:nvPicPr>
        <p:blipFill>
          <a:blip r:embed="rId3"/>
          <a:stretch>
            <a:fillRect/>
          </a:stretch>
        </p:blipFill>
        <p:spPr>
          <a:xfrm>
            <a:off x="838200" y="2514600"/>
            <a:ext cx="4234815" cy="2669540"/>
          </a:xfrm>
          <a:prstGeom prst="rect">
            <a:avLst/>
          </a:prstGeom>
          <a:noFill/>
          <a:ln w="9525">
            <a:noFill/>
          </a:ln>
        </p:spPr>
      </p:pic>
      <p:pic>
        <p:nvPicPr>
          <p:cNvPr id="114" name="图片 113"/>
          <p:cNvPicPr/>
          <p:nvPr/>
        </p:nvPicPr>
        <p:blipFill>
          <a:blip r:embed="rId4"/>
          <a:stretch>
            <a:fillRect/>
          </a:stretch>
        </p:blipFill>
        <p:spPr>
          <a:xfrm>
            <a:off x="5486400" y="2590800"/>
            <a:ext cx="4260850" cy="2578100"/>
          </a:xfrm>
          <a:prstGeom prst="rect">
            <a:avLst/>
          </a:prstGeom>
          <a:noFill/>
          <a:ln w="9525">
            <a:noFill/>
          </a:ln>
        </p:spPr>
      </p:pic>
      <p:pic>
        <p:nvPicPr>
          <p:cNvPr id="115" name="图片 114"/>
          <p:cNvPicPr/>
          <p:nvPr/>
        </p:nvPicPr>
        <p:blipFill>
          <a:blip r:embed="rId5"/>
          <a:stretch>
            <a:fillRect/>
          </a:stretch>
        </p:blipFill>
        <p:spPr>
          <a:xfrm>
            <a:off x="838200" y="2514600"/>
            <a:ext cx="9830435" cy="374840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 y="464819"/>
            <a:ext cx="429895" cy="462280"/>
          </a:xfrm>
          <a:custGeom>
            <a:avLst/>
            <a:gdLst/>
            <a:ahLst/>
            <a:cxnLst/>
            <a:rect l="l" t="t" r="r" b="b"/>
            <a:pathLst>
              <a:path w="429894" h="462280">
                <a:moveTo>
                  <a:pt x="291084" y="461771"/>
                </a:moveTo>
                <a:lnTo>
                  <a:pt x="0" y="461771"/>
                </a:lnTo>
                <a:lnTo>
                  <a:pt x="0" y="0"/>
                </a:lnTo>
                <a:lnTo>
                  <a:pt x="291084" y="0"/>
                </a:lnTo>
                <a:lnTo>
                  <a:pt x="429768" y="231647"/>
                </a:lnTo>
                <a:lnTo>
                  <a:pt x="291084" y="461771"/>
                </a:lnTo>
                <a:close/>
              </a:path>
            </a:pathLst>
          </a:custGeom>
          <a:solidFill>
            <a:srgbClr val="393939"/>
          </a:solidFill>
        </p:spPr>
        <p:txBody>
          <a:bodyPr wrap="square" lIns="0" tIns="0" rIns="0" bIns="0" rtlCol="0"/>
          <a:lstStyle/>
          <a:p/>
        </p:txBody>
      </p:sp>
      <p:sp>
        <p:nvSpPr>
          <p:cNvPr id="3" name="object 3"/>
          <p:cNvSpPr txBox="1">
            <a:spLocks noGrp="1"/>
          </p:cNvSpPr>
          <p:nvPr>
            <p:ph type="title"/>
          </p:nvPr>
        </p:nvSpPr>
        <p:spPr>
          <a:xfrm>
            <a:off x="1141730" y="490220"/>
            <a:ext cx="2657475" cy="442595"/>
          </a:xfrm>
          <a:prstGeom prst="rect">
            <a:avLst/>
          </a:prstGeom>
        </p:spPr>
        <p:txBody>
          <a:bodyPr vert="horz" wrap="square" lIns="0" tIns="12065" rIns="0" bIns="0" rtlCol="0">
            <a:spAutoFit/>
          </a:bodyPr>
          <a:lstStyle/>
          <a:p>
            <a:pPr marL="12700">
              <a:lnSpc>
                <a:spcPct val="100000"/>
              </a:lnSpc>
              <a:spcBef>
                <a:spcPts val="95"/>
              </a:spcBef>
            </a:pPr>
            <a:r>
              <a:rPr lang="zh-CN" altLang="en-US" dirty="0">
                <a:ln w="6600">
                  <a:solidFill>
                    <a:schemeClr val="accent2"/>
                  </a:solidFill>
                  <a:prstDash val="solid"/>
                </a:ln>
                <a:solidFill>
                  <a:srgbClr val="FFFFFF"/>
                </a:solidFill>
                <a:effectLst>
                  <a:outerShdw dist="38100" dir="2700000" algn="tl" rotWithShape="0">
                    <a:schemeClr val="accent2"/>
                  </a:outerShdw>
                </a:effectLst>
                <a:sym typeface="+mn-ea"/>
              </a:rPr>
              <a:t>真人大富翁</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endParaRPr>
          </a:p>
        </p:txBody>
      </p:sp>
      <p:sp>
        <p:nvSpPr>
          <p:cNvPr id="6" name="object 6"/>
          <p:cNvSpPr/>
          <p:nvPr/>
        </p:nvSpPr>
        <p:spPr>
          <a:xfrm>
            <a:off x="9450298" y="271081"/>
            <a:ext cx="1264920" cy="1264920"/>
          </a:xfrm>
          <a:custGeom>
            <a:avLst/>
            <a:gdLst/>
            <a:ahLst/>
            <a:cxnLst/>
            <a:rect l="l" t="t" r="r" b="b"/>
            <a:pathLst>
              <a:path w="1264920" h="1264920">
                <a:moveTo>
                  <a:pt x="1259471" y="1264856"/>
                </a:moveTo>
                <a:lnTo>
                  <a:pt x="0" y="5384"/>
                </a:lnTo>
                <a:lnTo>
                  <a:pt x="5397" y="0"/>
                </a:lnTo>
                <a:lnTo>
                  <a:pt x="1264870" y="1259471"/>
                </a:lnTo>
                <a:lnTo>
                  <a:pt x="1259471" y="1264856"/>
                </a:lnTo>
                <a:close/>
              </a:path>
            </a:pathLst>
          </a:custGeom>
          <a:solidFill>
            <a:srgbClr val="393939"/>
          </a:solidFill>
        </p:spPr>
        <p:txBody>
          <a:bodyPr wrap="square" lIns="0" tIns="0" rIns="0" bIns="0" rtlCol="0"/>
          <a:lstStyle/>
          <a:p/>
        </p:txBody>
      </p:sp>
      <p:sp>
        <p:nvSpPr>
          <p:cNvPr id="5" name="object 5"/>
          <p:cNvSpPr/>
          <p:nvPr>
            <p:custDataLst>
              <p:tags r:id="rId1"/>
            </p:custDataLst>
          </p:nvPr>
        </p:nvSpPr>
        <p:spPr>
          <a:xfrm>
            <a:off x="9220200" y="96647"/>
            <a:ext cx="2881883" cy="1613916"/>
          </a:xfrm>
          <a:prstGeom prst="rect">
            <a:avLst/>
          </a:prstGeom>
          <a:blipFill>
            <a:blip r:embed="rId2" cstate="print"/>
            <a:stretch>
              <a:fillRect/>
            </a:stretch>
          </a:blipFill>
        </p:spPr>
        <p:txBody>
          <a:bodyPr wrap="square" lIns="0" tIns="0" rIns="0" bIns="0" rtlCol="0"/>
          <a:lstStyle/>
          <a:p>
            <a:endParaRPr dirty="0"/>
          </a:p>
        </p:txBody>
      </p:sp>
      <p:sp>
        <p:nvSpPr>
          <p:cNvPr id="7" name="文本框 6"/>
          <p:cNvSpPr txBox="1"/>
          <p:nvPr/>
        </p:nvSpPr>
        <p:spPr>
          <a:xfrm>
            <a:off x="1143000" y="1066800"/>
            <a:ext cx="8258175" cy="1198880"/>
          </a:xfrm>
          <a:prstGeom prst="rect">
            <a:avLst/>
          </a:prstGeom>
          <a:noFill/>
        </p:spPr>
        <p:txBody>
          <a:bodyPr wrap="square" rtlCol="0">
            <a:spAutoFit/>
          </a:bodyPr>
          <a:p>
            <a:r>
              <a:rPr lang="zh-CN" altLang="en-US"/>
              <a:t>真人大富翁，英文原名monopoly意为“垄断”，因为最后只得一个胜利者，其余均破产收场。又名地产大亨，是一种多人策略图版游戏。</a:t>
            </a:r>
            <a:endParaRPr lang="zh-CN" altLang="en-US"/>
          </a:p>
          <a:p>
            <a:r>
              <a:rPr lang="zh-CN" altLang="en-US"/>
              <a:t>通过完成真人大富翁地图、团队挑战、智慧闯关赚取钱币，发挥团队智慧，最终完成夺冠的目标，还能在团建游戏中提升团队凝聚力和执行力。</a:t>
            </a:r>
            <a:endParaRPr lang="zh-CN" altLang="en-US"/>
          </a:p>
        </p:txBody>
      </p:sp>
      <p:pic>
        <p:nvPicPr>
          <p:cNvPr id="117" name="图片 116"/>
          <p:cNvPicPr/>
          <p:nvPr/>
        </p:nvPicPr>
        <p:blipFill>
          <a:blip r:embed="rId3"/>
          <a:stretch>
            <a:fillRect/>
          </a:stretch>
        </p:blipFill>
        <p:spPr>
          <a:xfrm>
            <a:off x="838200" y="2286000"/>
            <a:ext cx="9733915" cy="433578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 y="464819"/>
            <a:ext cx="429895" cy="462280"/>
          </a:xfrm>
          <a:custGeom>
            <a:avLst/>
            <a:gdLst/>
            <a:ahLst/>
            <a:cxnLst/>
            <a:rect l="l" t="t" r="r" b="b"/>
            <a:pathLst>
              <a:path w="429894" h="462280">
                <a:moveTo>
                  <a:pt x="291084" y="461771"/>
                </a:moveTo>
                <a:lnTo>
                  <a:pt x="0" y="461771"/>
                </a:lnTo>
                <a:lnTo>
                  <a:pt x="0" y="0"/>
                </a:lnTo>
                <a:lnTo>
                  <a:pt x="291084" y="0"/>
                </a:lnTo>
                <a:lnTo>
                  <a:pt x="429768" y="231647"/>
                </a:lnTo>
                <a:lnTo>
                  <a:pt x="291084" y="461771"/>
                </a:lnTo>
                <a:close/>
              </a:path>
            </a:pathLst>
          </a:custGeom>
          <a:solidFill>
            <a:srgbClr val="393939"/>
          </a:solidFill>
        </p:spPr>
        <p:txBody>
          <a:bodyPr wrap="square" lIns="0" tIns="0" rIns="0" bIns="0" rtlCol="0"/>
          <a:lstStyle/>
          <a:p/>
        </p:txBody>
      </p:sp>
      <p:sp>
        <p:nvSpPr>
          <p:cNvPr id="3" name="object 3"/>
          <p:cNvSpPr txBox="1">
            <a:spLocks noGrp="1"/>
          </p:cNvSpPr>
          <p:nvPr>
            <p:ph type="title"/>
          </p:nvPr>
        </p:nvSpPr>
        <p:spPr>
          <a:xfrm>
            <a:off x="1141730" y="490220"/>
            <a:ext cx="2657475" cy="442595"/>
          </a:xfrm>
          <a:prstGeom prst="rect">
            <a:avLst/>
          </a:prstGeom>
        </p:spPr>
        <p:txBody>
          <a:bodyPr vert="horz" wrap="square" lIns="0" tIns="12065" rIns="0" bIns="0" rtlCol="0">
            <a:spAutoFit/>
          </a:bodyPr>
          <a:lstStyle/>
          <a:p>
            <a:pPr marL="12700">
              <a:lnSpc>
                <a:spcPct val="100000"/>
              </a:lnSpc>
              <a:spcBef>
                <a:spcPts val="95"/>
              </a:spcBef>
            </a:pPr>
            <a:r>
              <a:rPr lang="zh-CN" altLang="en-US" dirty="0">
                <a:ln w="6600">
                  <a:solidFill>
                    <a:schemeClr val="accent2"/>
                  </a:solidFill>
                  <a:prstDash val="solid"/>
                </a:ln>
                <a:solidFill>
                  <a:srgbClr val="FFFFFF"/>
                </a:solidFill>
                <a:effectLst>
                  <a:outerShdw dist="38100" dir="2700000" algn="tl" rotWithShape="0">
                    <a:schemeClr val="accent2"/>
                  </a:outerShdw>
                </a:effectLst>
                <a:sym typeface="+mn-ea"/>
              </a:rPr>
              <a:t>鱿鱼游戏</a:t>
            </a:r>
            <a:endParaRPr lang="zh-CN" altLang="en-US" dirty="0">
              <a:ln w="6600">
                <a:solidFill>
                  <a:schemeClr val="accent2"/>
                </a:solidFill>
                <a:prstDash val="solid"/>
              </a:ln>
              <a:solidFill>
                <a:srgbClr val="FFFFFF"/>
              </a:solidFill>
              <a:effectLst>
                <a:outerShdw dist="38100" dir="2700000" algn="tl" rotWithShape="0">
                  <a:schemeClr val="accent2"/>
                </a:outerShdw>
              </a:effectLst>
              <a:latin typeface="微软雅黑" panose="020B0503020204020204" charset="-122"/>
              <a:cs typeface="微软雅黑" panose="020B0503020204020204" charset="-122"/>
              <a:sym typeface="+mn-ea"/>
            </a:endParaRPr>
          </a:p>
        </p:txBody>
      </p:sp>
      <p:sp>
        <p:nvSpPr>
          <p:cNvPr id="6" name="object 6"/>
          <p:cNvSpPr/>
          <p:nvPr/>
        </p:nvSpPr>
        <p:spPr>
          <a:xfrm>
            <a:off x="9450298" y="271081"/>
            <a:ext cx="1264920" cy="1264920"/>
          </a:xfrm>
          <a:custGeom>
            <a:avLst/>
            <a:gdLst/>
            <a:ahLst/>
            <a:cxnLst/>
            <a:rect l="l" t="t" r="r" b="b"/>
            <a:pathLst>
              <a:path w="1264920" h="1264920">
                <a:moveTo>
                  <a:pt x="1259471" y="1264856"/>
                </a:moveTo>
                <a:lnTo>
                  <a:pt x="0" y="5384"/>
                </a:lnTo>
                <a:lnTo>
                  <a:pt x="5397" y="0"/>
                </a:lnTo>
                <a:lnTo>
                  <a:pt x="1264870" y="1259471"/>
                </a:lnTo>
                <a:lnTo>
                  <a:pt x="1259471" y="1264856"/>
                </a:lnTo>
                <a:close/>
              </a:path>
            </a:pathLst>
          </a:custGeom>
          <a:solidFill>
            <a:srgbClr val="393939"/>
          </a:solidFill>
        </p:spPr>
        <p:txBody>
          <a:bodyPr wrap="square" lIns="0" tIns="0" rIns="0" bIns="0" rtlCol="0"/>
          <a:lstStyle/>
          <a:p/>
        </p:txBody>
      </p:sp>
      <p:sp>
        <p:nvSpPr>
          <p:cNvPr id="5" name="object 5"/>
          <p:cNvSpPr/>
          <p:nvPr>
            <p:custDataLst>
              <p:tags r:id="rId1"/>
            </p:custDataLst>
          </p:nvPr>
        </p:nvSpPr>
        <p:spPr>
          <a:xfrm>
            <a:off x="9220200" y="96647"/>
            <a:ext cx="2881883" cy="1613916"/>
          </a:xfrm>
          <a:prstGeom prst="rect">
            <a:avLst/>
          </a:prstGeom>
          <a:blipFill>
            <a:blip r:embed="rId2" cstate="print"/>
            <a:stretch>
              <a:fillRect/>
            </a:stretch>
          </a:blipFill>
        </p:spPr>
        <p:txBody>
          <a:bodyPr wrap="square" lIns="0" tIns="0" rIns="0" bIns="0" rtlCol="0"/>
          <a:lstStyle/>
          <a:p>
            <a:endParaRPr dirty="0"/>
          </a:p>
        </p:txBody>
      </p:sp>
      <p:sp>
        <p:nvSpPr>
          <p:cNvPr id="7" name="文本框 6"/>
          <p:cNvSpPr txBox="1"/>
          <p:nvPr/>
        </p:nvSpPr>
        <p:spPr>
          <a:xfrm>
            <a:off x="1143000" y="990600"/>
            <a:ext cx="8258175" cy="1476375"/>
          </a:xfrm>
          <a:prstGeom prst="rect">
            <a:avLst/>
          </a:prstGeom>
          <a:noFill/>
        </p:spPr>
        <p:txBody>
          <a:bodyPr wrap="square" rtlCol="0">
            <a:spAutoFit/>
          </a:bodyPr>
          <a:p>
            <a:r>
              <a:rPr lang="zh-CN" altLang="en-US"/>
              <a:t>《鱿鱼游戏》是一部风靡全球的火爆韩剧，该剧讲述了一群人生失意的人突然接到神秘的邀请而去参加一场生存游戏，在游戏中充斥着诸多人性的考验，只有闯过六大关卡，走到最后，才会成为最终的胜利者并获得巨额奖金。</a:t>
            </a:r>
            <a:endParaRPr lang="zh-CN" altLang="en-US"/>
          </a:p>
          <a:p>
            <a:r>
              <a:rPr lang="zh-CN" altLang="en-US"/>
              <a:t>     本次团建活动将根据剧中游戏规则与内容进行改编设计，安全无害地还原剧中紧张刺激的氛围感，让参与者体验一场有趣、好玩的沉浸式鱿鱼游戏。</a:t>
            </a:r>
            <a:endParaRPr lang="zh-CN" altLang="en-US"/>
          </a:p>
        </p:txBody>
      </p:sp>
      <p:pic>
        <p:nvPicPr>
          <p:cNvPr id="118" name="图片 117"/>
          <p:cNvPicPr/>
          <p:nvPr/>
        </p:nvPicPr>
        <p:blipFill>
          <a:blip r:embed="rId3"/>
          <a:stretch>
            <a:fillRect/>
          </a:stretch>
        </p:blipFill>
        <p:spPr>
          <a:xfrm>
            <a:off x="1143000" y="2438400"/>
            <a:ext cx="3657600" cy="2049780"/>
          </a:xfrm>
          <a:prstGeom prst="rect">
            <a:avLst/>
          </a:prstGeom>
          <a:noFill/>
          <a:ln w="9525">
            <a:noFill/>
          </a:ln>
        </p:spPr>
      </p:pic>
      <p:pic>
        <p:nvPicPr>
          <p:cNvPr id="119" name="图片 118"/>
          <p:cNvPicPr/>
          <p:nvPr/>
        </p:nvPicPr>
        <p:blipFill>
          <a:blip r:embed="rId4"/>
          <a:stretch>
            <a:fillRect/>
          </a:stretch>
        </p:blipFill>
        <p:spPr>
          <a:xfrm>
            <a:off x="6096000" y="2524760"/>
            <a:ext cx="4404995" cy="3884295"/>
          </a:xfrm>
          <a:prstGeom prst="rect">
            <a:avLst/>
          </a:prstGeom>
          <a:noFill/>
          <a:ln w="9525">
            <a:noFill/>
          </a:ln>
        </p:spPr>
      </p:pic>
      <p:pic>
        <p:nvPicPr>
          <p:cNvPr id="120" name="图片 119"/>
          <p:cNvPicPr/>
          <p:nvPr/>
        </p:nvPicPr>
        <p:blipFill>
          <a:blip r:embed="rId5"/>
          <a:stretch>
            <a:fillRect/>
          </a:stretch>
        </p:blipFill>
        <p:spPr>
          <a:xfrm>
            <a:off x="1447800" y="4572000"/>
            <a:ext cx="4362450" cy="2190750"/>
          </a:xfrm>
          <a:prstGeom prst="rect">
            <a:avLst/>
          </a:prstGeom>
          <a:noFill/>
          <a:ln w="9525">
            <a:noFill/>
          </a:ln>
        </p:spPr>
      </p:pic>
    </p:spTree>
  </p:cSld>
  <p:clrMapOvr>
    <a:masterClrMapping/>
  </p:clrMapOvr>
</p:sld>
</file>

<file path=ppt/tags/tag1.xml><?xml version="1.0" encoding="utf-8"?>
<p:tagLst xmlns:p="http://schemas.openxmlformats.org/presentationml/2006/main">
  <p:tag name="KSO_WM_UNIT_PLACING_PICTURE_USER_VIEWPORT" val="{&quot;height&quot;:2541.6,&quot;width&quot;:4538.39842519685}"/>
</p:tagLst>
</file>

<file path=ppt/tags/tag10.xml><?xml version="1.0" encoding="utf-8"?>
<p:tagLst xmlns:p="http://schemas.openxmlformats.org/presentationml/2006/main">
  <p:tag name="KSO_WM_UNIT_PLACING_PICTURE_USER_VIEWPORT" val="{&quot;height&quot;:2541.6,&quot;width&quot;:4538.39842519685}"/>
</p:tagLst>
</file>

<file path=ppt/tags/tag11.xml><?xml version="1.0" encoding="utf-8"?>
<p:tagLst xmlns:p="http://schemas.openxmlformats.org/presentationml/2006/main">
  <p:tag name="KSO_WM_UNIT_PLACING_PICTURE_USER_VIEWPORT" val="{&quot;height&quot;:2541.6,&quot;width&quot;:4538.39842519685}"/>
</p:tagLst>
</file>

<file path=ppt/tags/tag12.xml><?xml version="1.0" encoding="utf-8"?>
<p:tagLst xmlns:p="http://schemas.openxmlformats.org/presentationml/2006/main">
  <p:tag name="COMMONDATA" val="eyJoZGlkIjoiNzlkZjU1OWQ4NTMwZGQ3OTJlY2RlMWUwMTMzN2QzZDgifQ=="/>
  <p:tag name="KSO_WPP_MARK_KEY" val="7539a33b-5b16-4fe5-a0c2-6a5e90466219"/>
</p:tagLst>
</file>

<file path=ppt/tags/tag2.xml><?xml version="1.0" encoding="utf-8"?>
<p:tagLst xmlns:p="http://schemas.openxmlformats.org/presentationml/2006/main">
  <p:tag name="KSO_WM_UNIT_PLACING_PICTURE_USER_VIEWPORT" val="{&quot;height&quot;:2541.6,&quot;width&quot;:4538.39842519685}"/>
</p:tagLst>
</file>

<file path=ppt/tags/tag3.xml><?xml version="1.0" encoding="utf-8"?>
<p:tagLst xmlns:p="http://schemas.openxmlformats.org/presentationml/2006/main">
  <p:tag name="KSO_WM_UNIT_PLACING_PICTURE_USER_VIEWPORT" val="{&quot;height&quot;:10000,&quot;width&quot;:17780}"/>
</p:tagLst>
</file>

<file path=ppt/tags/tag4.xml><?xml version="1.0" encoding="utf-8"?>
<p:tagLst xmlns:p="http://schemas.openxmlformats.org/presentationml/2006/main">
  <p:tag name="KSO_WM_UNIT_PLACING_PICTURE_USER_VIEWPORT" val="{&quot;height&quot;:2541.6,&quot;width&quot;:4538.39842519685}"/>
</p:tagLst>
</file>

<file path=ppt/tags/tag5.xml><?xml version="1.0" encoding="utf-8"?>
<p:tagLst xmlns:p="http://schemas.openxmlformats.org/presentationml/2006/main">
  <p:tag name="KSO_WM_UNIT_PLACING_PICTURE_USER_VIEWPORT" val="{&quot;height&quot;:2541.6,&quot;width&quot;:4538.39842519685}"/>
</p:tagLst>
</file>

<file path=ppt/tags/tag6.xml><?xml version="1.0" encoding="utf-8"?>
<p:tagLst xmlns:p="http://schemas.openxmlformats.org/presentationml/2006/main">
  <p:tag name="KSO_WM_UNIT_PLACING_PICTURE_USER_VIEWPORT" val="{&quot;height&quot;:2541.6,&quot;width&quot;:4538.39842519685}"/>
</p:tagLst>
</file>

<file path=ppt/tags/tag7.xml><?xml version="1.0" encoding="utf-8"?>
<p:tagLst xmlns:p="http://schemas.openxmlformats.org/presentationml/2006/main">
  <p:tag name="KSO_WM_UNIT_PLACING_PICTURE_USER_VIEWPORT" val="{&quot;height&quot;:2541.6,&quot;width&quot;:4538.39842519685}"/>
</p:tagLst>
</file>

<file path=ppt/tags/tag8.xml><?xml version="1.0" encoding="utf-8"?>
<p:tagLst xmlns:p="http://schemas.openxmlformats.org/presentationml/2006/main">
  <p:tag name="KSO_WM_UNIT_PLACING_PICTURE_USER_VIEWPORT" val="{&quot;height&quot;:2541.6,&quot;width&quot;:4538.39842519685}"/>
</p:tagLst>
</file>

<file path=ppt/tags/tag9.xml><?xml version="1.0" encoding="utf-8"?>
<p:tagLst xmlns:p="http://schemas.openxmlformats.org/presentationml/2006/main">
  <p:tag name="KSO_WM_UNIT_PLACING_PICTURE_USER_VIEWPORT" val="{&quot;height&quot;:2541.6,&quot;width&quot;:4538.398425196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1244</Words>
  <Application>WPS 演示</Application>
  <PresentationFormat>宽屏</PresentationFormat>
  <Paragraphs>61</Paragraphs>
  <Slides>11</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11</vt:i4>
      </vt:variant>
    </vt:vector>
  </HeadingPairs>
  <TitlesOfParts>
    <vt:vector size="19" baseType="lpstr">
      <vt:lpstr>Arial</vt:lpstr>
      <vt:lpstr>宋体</vt:lpstr>
      <vt:lpstr>Wingdings</vt:lpstr>
      <vt:lpstr>黑体</vt:lpstr>
      <vt:lpstr>微软雅黑</vt:lpstr>
      <vt:lpstr>Calibri</vt:lpstr>
      <vt:lpstr>Arial Unicode MS</vt:lpstr>
      <vt:lpstr>Office Theme</vt:lpstr>
      <vt:lpstr>【周边1日线路汇总】</vt:lpstr>
      <vt:lpstr>一、东盘山</vt:lpstr>
      <vt:lpstr>旱地冰壶</vt:lpstr>
      <vt:lpstr>棒球</vt:lpstr>
      <vt:lpstr>飞盘</vt:lpstr>
      <vt:lpstr>F1赛车</vt:lpstr>
      <vt:lpstr>攻防箭</vt:lpstr>
      <vt:lpstr>橄榄球</vt:lpstr>
      <vt:lpstr>真人大富翁</vt:lpstr>
      <vt:lpstr>鱿鱼游戏</vt:lpstr>
      <vt:lpstr>其他</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方案一：《三清山》.精华3日</dc:title>
  <dc:creator>络盐</dc:creator>
  <cp:lastModifiedBy>络盐</cp:lastModifiedBy>
  <cp:revision>22</cp:revision>
  <dcterms:created xsi:type="dcterms:W3CDTF">2022-08-30T01:47:00Z</dcterms:created>
  <dcterms:modified xsi:type="dcterms:W3CDTF">2023-01-04T04:50:10Z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2022-08-21T00:00:00Z</vt:filetime>
  </property>
  <property fmtid="{D5CDD505-2E9C-101B-9397-08002B2CF9AE}" pid="3" name="Creator">
    <vt:lpwstr>WPS 演示</vt:lpwstr>
  </property>
  <property fmtid="{D5CDD505-2E9C-101B-9397-08002B2CF9AE}" pid="4" name="LastSaved">
    <vt:filetime>2022-09-02T00:00:00Z</vt:filetime>
  </property>
  <property fmtid="{D5CDD505-2E9C-101B-9397-08002B2CF9AE}" pid="5" name="ICV">
    <vt:lpwstr>605EA4C310784BB8AC46CF0E3818E6AD</vt:lpwstr>
  </property>
  <property fmtid="{D5CDD505-2E9C-101B-9397-08002B2CF9AE}" pid="6" name="KSOProductBuildVer">
    <vt:lpwstr>2052-11.1.0.12980</vt:lpwstr>
  </property>
</Properties>
</file>